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7" r:id="rId1"/>
  </p:sldMasterIdLst>
  <p:sldIdLst>
    <p:sldId id="256" r:id="rId2"/>
    <p:sldId id="258" r:id="rId3"/>
    <p:sldId id="257"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4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7/18/2022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17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7/18/2022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138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121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19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278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57651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84437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759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178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205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7/18/2022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500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7/18/2022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5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7/18/2022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036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7/18/2022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277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7/18/2022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835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7/18/2022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62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7/18/2022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7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CF1133-3259-4C45-BABA-5B62D9C6F78D}" type="datetimeFigureOut">
              <a:rPr lang="en-US" smtClean="0"/>
              <a:t>7/18/2022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28015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google.com.pr/url?sa=i&amp;rct=j&amp;q=&amp;esrc=s&amp;frm=1&amp;source=images&amp;cd=&amp;cad=rja&amp;uact=8&amp;docid=l8Tk4vZp8H50MM&amp;tbnid=895-bwnQsp43_M:&amp;ved=0CAUQjRw&amp;url=http://www.devicetech.com/Products/Cable-Management.htm&amp;ei=Xn-TU9f0O4K_sQTv44A4&amp;bvm=bv.68445247,d.cWc&amp;psig=AFQjCNGrMdYlHv2WUA7Wa2naba-q048X9g&amp;ust=1402261658589701" TargetMode="External"/><Relationship Id="rId1" Type="http://schemas.openxmlformats.org/officeDocument/2006/relationships/slideLayout" Target="../slideLayouts/slideLayout7.xml"/><Relationship Id="rId6" Type="http://schemas.openxmlformats.org/officeDocument/2006/relationships/hyperlink" Target="http://www.google.com.pr/url?sa=i&amp;rct=j&amp;q=&amp;esrc=s&amp;frm=1&amp;source=images&amp;cd=&amp;cad=rja&amp;uact=8&amp;docid=Zxdsgmg74vqAVM&amp;tbnid=BJJcnYRlZNu5sM:&amp;ved=0CAUQjRw&amp;url=http://www.scp-sa.es/eng/services/production/Overbraiding&amp;ei=cYKTU-HeH6jMsQTL_IKYCQ&amp;psig=AFQjCNGFhQDV1-Ku4zO1gEAGdqfIJJgzRA&amp;ust=1402262358297853" TargetMode="External"/><Relationship Id="rId5" Type="http://schemas.openxmlformats.org/officeDocument/2006/relationships/image" Target="../media/image21.jpeg"/><Relationship Id="rId4" Type="http://schemas.openxmlformats.org/officeDocument/2006/relationships/hyperlink" Target="http://www.google.com.pr/url?sa=i&amp;rct=j&amp;q=&amp;esrc=s&amp;frm=1&amp;source=images&amp;cd=&amp;cad=rja&amp;uact=8&amp;docid=xpxgD6VpS3hJgM&amp;tbnid=ITvvjzrGhjxzTM:&amp;ved=0CAUQjRw&amp;url=http://image.3sir.net/icableYshieldingYaluminumYfoil/&amp;ei=G4CTU8TzK8resASlooLwCw&amp;bvm=bv.68445247,d.cWc&amp;psig=AFQjCNHePjdL7d2ZJOg2lx2K6IEfYfHQBg&amp;ust=140226180859585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mailto:carmen.rivera@phoenixmfg.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hoenixcablespr.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pr/url?sa=i&amp;rct=j&amp;q=&amp;esrc=s&amp;frm=1&amp;source=images&amp;cd=&amp;cad=rja&amp;docid=hTJeECnc5gIV_M&amp;tbnid=toJ4_R3j18IFXM:&amp;ved=0CAUQjRw&amp;url=http://www.appian.com/blog/&amp;ei=nVlUUq6CKIWC9gTO54HgCQ&amp;psig=AFQjCNFYzKb1ZiDOdQFa-mp2xZatzCulyA&amp;ust=138134563088472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206" y="1908986"/>
            <a:ext cx="9144000" cy="1641490"/>
          </a:xfrm>
          <a:effectLst>
            <a:outerShdw blurRad="50800" dist="38100" dir="13500000" algn="br" rotWithShape="0">
              <a:prstClr val="black">
                <a:alpha val="40000"/>
              </a:prstClr>
            </a:outerShdw>
          </a:effectLst>
        </p:spPr>
        <p:txBody>
          <a:bodyPr>
            <a:normAutofit fontScale="90000"/>
          </a:bodyPr>
          <a:lstStyle/>
          <a:p>
            <a:r>
              <a:rPr lang="en-US" sz="6000" dirty="0">
                <a:ln>
                  <a:solidFill>
                    <a:schemeClr val="bg1"/>
                  </a:solidFill>
                </a:ln>
                <a:latin typeface="Century" panose="02040604050505020304" pitchFamily="18" charset="0"/>
              </a:rPr>
              <a:t>PHOENIX CABLES INC</a:t>
            </a:r>
            <a:r>
              <a:rPr lang="en-US" sz="8000" dirty="0">
                <a:ln>
                  <a:solidFill>
                    <a:schemeClr val="bg1"/>
                  </a:solidFill>
                </a:ln>
                <a:latin typeface="Century" panose="02040604050505020304" pitchFamily="18" charset="0"/>
              </a:rPr>
              <a:t>.</a:t>
            </a:r>
          </a:p>
        </p:txBody>
      </p:sp>
      <p:sp>
        <p:nvSpPr>
          <p:cNvPr id="3" name="Subtitle 2"/>
          <p:cNvSpPr>
            <a:spLocks noGrp="1"/>
          </p:cNvSpPr>
          <p:nvPr>
            <p:ph type="subTitle" idx="1"/>
          </p:nvPr>
        </p:nvSpPr>
        <p:spPr>
          <a:xfrm>
            <a:off x="2209799" y="3694375"/>
            <a:ext cx="8033239" cy="754025"/>
          </a:xfrm>
          <a:effectLst>
            <a:innerShdw blurRad="63500" dist="50800" dir="8100000">
              <a:prstClr val="black">
                <a:alpha val="50000"/>
              </a:prstClr>
            </a:innerShdw>
          </a:effectLst>
        </p:spPr>
        <p:txBody>
          <a:bodyPr/>
          <a:lstStyle/>
          <a:p>
            <a:r>
              <a:rPr lang="en-US" dirty="0"/>
              <a:t>OVERVIEW</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33875" y="4417464"/>
            <a:ext cx="1715087" cy="2143858"/>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B720F32A-C460-643E-C7D2-AEE09983C863}"/>
              </a:ext>
            </a:extLst>
          </p:cNvPr>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84190" y="5249056"/>
            <a:ext cx="1052691" cy="1088063"/>
          </a:xfrm>
          <a:prstGeom prst="rect">
            <a:avLst/>
          </a:prstGeom>
          <a:noFill/>
          <a:ln>
            <a:noFill/>
          </a:ln>
        </p:spPr>
      </p:pic>
    </p:spTree>
    <p:extLst>
      <p:ext uri="{BB962C8B-B14F-4D97-AF65-F5344CB8AC3E}">
        <p14:creationId xmlns:p14="http://schemas.microsoft.com/office/powerpoint/2010/main" val="17966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 name="Rectangle 3"/>
          <p:cNvSpPr/>
          <p:nvPr/>
        </p:nvSpPr>
        <p:spPr>
          <a:xfrm>
            <a:off x="2019907" y="404664"/>
            <a:ext cx="5519460"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SOME OF OUR PRODUCTS</a:t>
            </a:r>
          </a:p>
        </p:txBody>
      </p:sp>
      <p:pic>
        <p:nvPicPr>
          <p:cNvPr id="6" name="Picture 5">
            <a:extLst>
              <a:ext uri="{FF2B5EF4-FFF2-40B4-BE49-F238E27FC236}">
                <a16:creationId xmlns:a16="http://schemas.microsoft.com/office/drawing/2014/main" id="{2CB3EBA2-F5B5-48FB-A611-319DE9E447F9}"/>
              </a:ext>
            </a:extLst>
          </p:cNvPr>
          <p:cNvPicPr>
            <a:picLocks noChangeAspect="1"/>
          </p:cNvPicPr>
          <p:nvPr/>
        </p:nvPicPr>
        <p:blipFill>
          <a:blip r:embed="rId2"/>
          <a:stretch>
            <a:fillRect/>
          </a:stretch>
        </p:blipFill>
        <p:spPr>
          <a:xfrm>
            <a:off x="3494670" y="1619250"/>
            <a:ext cx="5917184" cy="4303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850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C134B9-412F-4400-9B40-5D3A244E31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86205" y="0"/>
            <a:ext cx="5352069" cy="4400590"/>
          </a:xfrm>
          <a:prstGeom prst="rect">
            <a:avLst/>
          </a:prstGeom>
        </p:spPr>
      </p:pic>
      <p:sp>
        <p:nvSpPr>
          <p:cNvPr id="2" name="TextBox 3"/>
          <p:cNvSpPr txBox="1">
            <a:spLocks noChangeArrowheads="1"/>
          </p:cNvSpPr>
          <p:nvPr/>
        </p:nvSpPr>
        <p:spPr bwMode="auto">
          <a:xfrm>
            <a:off x="6889196"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 name="Rectangle 4"/>
          <p:cNvSpPr/>
          <p:nvPr/>
        </p:nvSpPr>
        <p:spPr>
          <a:xfrm>
            <a:off x="1952724" y="332656"/>
            <a:ext cx="5893729"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OVERMOLDED ASSEMBLIES</a:t>
            </a:r>
          </a:p>
        </p:txBody>
      </p:sp>
      <p:pic>
        <p:nvPicPr>
          <p:cNvPr id="8" name="Picture 7">
            <a:extLst>
              <a:ext uri="{FF2B5EF4-FFF2-40B4-BE49-F238E27FC236}">
                <a16:creationId xmlns:a16="http://schemas.microsoft.com/office/drawing/2014/main" id="{88B11032-3935-4798-94D8-4224B16CF4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512604">
            <a:off x="1117602" y="676655"/>
            <a:ext cx="5005000" cy="5005000"/>
          </a:xfrm>
          <a:prstGeom prst="rect">
            <a:avLst/>
          </a:prstGeom>
        </p:spPr>
      </p:pic>
      <p:pic>
        <p:nvPicPr>
          <p:cNvPr id="16" name="Picture 15">
            <a:extLst>
              <a:ext uri="{FF2B5EF4-FFF2-40B4-BE49-F238E27FC236}">
                <a16:creationId xmlns:a16="http://schemas.microsoft.com/office/drawing/2014/main" id="{B2AB5D7F-0CDC-46D6-9CA1-19E3DE8A6EB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8605017">
            <a:off x="2432320" y="2321639"/>
            <a:ext cx="6028394" cy="6028394"/>
          </a:xfrm>
          <a:prstGeom prst="rect">
            <a:avLst/>
          </a:prstGeom>
        </p:spPr>
      </p:pic>
    </p:spTree>
    <p:extLst>
      <p:ext uri="{BB962C8B-B14F-4D97-AF65-F5344CB8AC3E}">
        <p14:creationId xmlns:p14="http://schemas.microsoft.com/office/powerpoint/2010/main" val="326798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Rectangle 2"/>
          <p:cNvSpPr/>
          <p:nvPr/>
        </p:nvSpPr>
        <p:spPr>
          <a:xfrm>
            <a:off x="2051514" y="332656"/>
            <a:ext cx="4822923"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BRAIDED ASSEMBLIES</a:t>
            </a:r>
          </a:p>
        </p:txBody>
      </p:sp>
      <p:pic>
        <p:nvPicPr>
          <p:cNvPr id="4" name="Picture 2" descr="http://www.devicetech.com/Images/pages/Teaser%20Images/Springfast/ProtectFast_Aero_Teas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4677">
            <a:off x="9042716" y="941474"/>
            <a:ext cx="3843731" cy="28314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 name="Picture 4" descr="https://encrypted-tbn3.gstatic.com/images?q=tbn:ANd9GcQSaBNCaH8fortejK4qpQq-7_SGG_GEzNWJXeqoAaoBlnhoXCF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32601">
            <a:off x="707209" y="2840880"/>
            <a:ext cx="3580725" cy="264838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 name="Picture 6" descr="http://www.scp-sa.es/resources/upload/images/slider/49/enmallado_855.jpg">
            <a:hlinkClick r:id="rId6"/>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615780" y="4695825"/>
            <a:ext cx="81438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77C1BF9-9F1C-4662-9B5A-6039170173A6}"/>
              </a:ext>
            </a:extLst>
          </p:cNvPr>
          <p:cNvPicPr>
            <a:picLocks noChangeAspect="1"/>
          </p:cNvPicPr>
          <p:nvPr/>
        </p:nvPicPr>
        <p:blipFill>
          <a:blip r:embed="rId8"/>
          <a:stretch>
            <a:fillRect/>
          </a:stretch>
        </p:blipFill>
        <p:spPr>
          <a:xfrm>
            <a:off x="4504261" y="1283838"/>
            <a:ext cx="4076876" cy="3397397"/>
          </a:xfrm>
          <a:prstGeom prst="rect">
            <a:avLst/>
          </a:prstGeom>
        </p:spPr>
      </p:pic>
    </p:spTree>
    <p:extLst>
      <p:ext uri="{BB962C8B-B14F-4D97-AF65-F5344CB8AC3E}">
        <p14:creationId xmlns:p14="http://schemas.microsoft.com/office/powerpoint/2010/main" val="14859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18F10C-8EC7-48FA-8B72-29DB5C8A4FE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58011" y="903308"/>
            <a:ext cx="4543044" cy="2589535"/>
          </a:xfrm>
          <a:prstGeom prst="rect">
            <a:avLst/>
          </a:prstGeom>
        </p:spPr>
      </p:pic>
      <p:sp>
        <p:nvSpPr>
          <p:cNvPr id="2" name="TextBox 3"/>
          <p:cNvSpPr txBox="1">
            <a:spLocks noChangeArrowheads="1"/>
          </p:cNvSpPr>
          <p:nvPr/>
        </p:nvSpPr>
        <p:spPr bwMode="auto">
          <a:xfrm>
            <a:off x="7522007" y="486886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600"/>
          </a:p>
        </p:txBody>
      </p:sp>
      <p:sp>
        <p:nvSpPr>
          <p:cNvPr id="6" name="Rectangle 5"/>
          <p:cNvSpPr/>
          <p:nvPr/>
        </p:nvSpPr>
        <p:spPr>
          <a:xfrm>
            <a:off x="1977361" y="318533"/>
            <a:ext cx="3316101"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IT ASSEMBLIES</a:t>
            </a:r>
          </a:p>
        </p:txBody>
      </p:sp>
      <p:pic>
        <p:nvPicPr>
          <p:cNvPr id="14" name="Picture 13">
            <a:extLst>
              <a:ext uri="{FF2B5EF4-FFF2-40B4-BE49-F238E27FC236}">
                <a16:creationId xmlns:a16="http://schemas.microsoft.com/office/drawing/2014/main" id="{A89845C7-043E-46D2-BD3E-2AE2ED21D5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52740" y="0"/>
            <a:ext cx="4639260" cy="4639260"/>
          </a:xfrm>
          <a:prstGeom prst="rect">
            <a:avLst/>
          </a:prstGeom>
        </p:spPr>
      </p:pic>
      <p:pic>
        <p:nvPicPr>
          <p:cNvPr id="22" name="Picture 21">
            <a:extLst>
              <a:ext uri="{FF2B5EF4-FFF2-40B4-BE49-F238E27FC236}">
                <a16:creationId xmlns:a16="http://schemas.microsoft.com/office/drawing/2014/main" id="{4F97985B-6708-4AFA-9BA2-AA4576A24019}"/>
              </a:ext>
            </a:extLst>
          </p:cNvPr>
          <p:cNvPicPr>
            <a:picLocks noChangeAspect="1"/>
          </p:cNvPicPr>
          <p:nvPr/>
        </p:nvPicPr>
        <p:blipFill>
          <a:blip r:embed="rId4">
            <a:clrChange>
              <a:clrFrom>
                <a:srgbClr val="FEFEFE"/>
              </a:clrFrom>
              <a:clrTo>
                <a:srgbClr val="FEFEFE">
                  <a:alpha val="0"/>
                </a:srgbClr>
              </a:clrTo>
            </a:clrChange>
          </a:blip>
          <a:stretch>
            <a:fillRect/>
          </a:stretch>
        </p:blipFill>
        <p:spPr>
          <a:xfrm rot="5400000">
            <a:off x="6076242" y="2071879"/>
            <a:ext cx="4932983" cy="4639260"/>
          </a:xfrm>
          <a:prstGeom prst="rect">
            <a:avLst/>
          </a:prstGeom>
        </p:spPr>
      </p:pic>
      <p:pic>
        <p:nvPicPr>
          <p:cNvPr id="26" name="Picture 25">
            <a:extLst>
              <a:ext uri="{FF2B5EF4-FFF2-40B4-BE49-F238E27FC236}">
                <a16:creationId xmlns:a16="http://schemas.microsoft.com/office/drawing/2014/main" id="{96147201-CFAA-4BCA-9420-E717B0631FF0}"/>
              </a:ext>
            </a:extLst>
          </p:cNvPr>
          <p:cNvPicPr>
            <a:picLocks noChangeAspect="1"/>
          </p:cNvPicPr>
          <p:nvPr/>
        </p:nvPicPr>
        <p:blipFill>
          <a:blip r:embed="rId5"/>
          <a:stretch>
            <a:fillRect/>
          </a:stretch>
        </p:blipFill>
        <p:spPr>
          <a:xfrm rot="535963">
            <a:off x="967010" y="1369230"/>
            <a:ext cx="8184741" cy="5546436"/>
          </a:xfrm>
          <a:prstGeom prst="rect">
            <a:avLst/>
          </a:prstGeom>
        </p:spPr>
      </p:pic>
    </p:spTree>
    <p:extLst>
      <p:ext uri="{BB962C8B-B14F-4D97-AF65-F5344CB8AC3E}">
        <p14:creationId xmlns:p14="http://schemas.microsoft.com/office/powerpoint/2010/main" val="298200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 name="Rectangle 4"/>
          <p:cNvSpPr/>
          <p:nvPr/>
        </p:nvSpPr>
        <p:spPr>
          <a:xfrm>
            <a:off x="2778957" y="561681"/>
            <a:ext cx="3098926"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rf ASSEMBLIES</a:t>
            </a:r>
          </a:p>
        </p:txBody>
      </p:sp>
      <p:pic>
        <p:nvPicPr>
          <p:cNvPr id="7" name="Picture 6">
            <a:extLst>
              <a:ext uri="{FF2B5EF4-FFF2-40B4-BE49-F238E27FC236}">
                <a16:creationId xmlns:a16="http://schemas.microsoft.com/office/drawing/2014/main" id="{97FB9D7B-7845-4090-A1D2-F76C8E63E2B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77881" y="0"/>
            <a:ext cx="3282778" cy="3282778"/>
          </a:xfrm>
          <a:prstGeom prst="rect">
            <a:avLst/>
          </a:prstGeom>
        </p:spPr>
      </p:pic>
      <p:pic>
        <p:nvPicPr>
          <p:cNvPr id="8" name="Picture 7">
            <a:extLst>
              <a:ext uri="{FF2B5EF4-FFF2-40B4-BE49-F238E27FC236}">
                <a16:creationId xmlns:a16="http://schemas.microsoft.com/office/drawing/2014/main" id="{FCBD1177-2788-4E54-B278-D48CB61967A8}"/>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8568893">
            <a:off x="1419791" y="3404958"/>
            <a:ext cx="3429000" cy="3429000"/>
          </a:xfrm>
          <a:prstGeom prst="rect">
            <a:avLst/>
          </a:prstGeom>
        </p:spPr>
      </p:pic>
      <p:pic>
        <p:nvPicPr>
          <p:cNvPr id="9" name="Picture 8">
            <a:extLst>
              <a:ext uri="{FF2B5EF4-FFF2-40B4-BE49-F238E27FC236}">
                <a16:creationId xmlns:a16="http://schemas.microsoft.com/office/drawing/2014/main" id="{C4342443-85A0-45DA-87BB-CB8989381F1E}"/>
              </a:ext>
            </a:extLst>
          </p:cNvPr>
          <p:cNvPicPr>
            <a:picLocks noChangeAspect="1"/>
          </p:cNvPicPr>
          <p:nvPr/>
        </p:nvPicPr>
        <p:blipFill>
          <a:blip r:embed="rId4"/>
          <a:stretch>
            <a:fillRect/>
          </a:stretch>
        </p:blipFill>
        <p:spPr>
          <a:xfrm>
            <a:off x="5951538" y="3946159"/>
            <a:ext cx="5779921" cy="2585181"/>
          </a:xfrm>
          <a:prstGeom prst="rect">
            <a:avLst/>
          </a:prstGeom>
        </p:spPr>
      </p:pic>
      <p:pic>
        <p:nvPicPr>
          <p:cNvPr id="11" name="Picture 10">
            <a:extLst>
              <a:ext uri="{FF2B5EF4-FFF2-40B4-BE49-F238E27FC236}">
                <a16:creationId xmlns:a16="http://schemas.microsoft.com/office/drawing/2014/main" id="{6BBFF1F9-35AC-4C3C-AE45-FF80950C8522}"/>
              </a:ext>
            </a:extLst>
          </p:cNvPr>
          <p:cNvPicPr>
            <a:picLocks noChangeAspect="1"/>
          </p:cNvPicPr>
          <p:nvPr/>
        </p:nvPicPr>
        <p:blipFill>
          <a:blip r:embed="rId5">
            <a:clrChange>
              <a:clrFrom>
                <a:srgbClr val="E6E6E6"/>
              </a:clrFrom>
              <a:clrTo>
                <a:srgbClr val="E6E6E6">
                  <a:alpha val="0"/>
                </a:srgbClr>
              </a:clrTo>
            </a:clrChange>
          </a:blip>
          <a:stretch>
            <a:fillRect/>
          </a:stretch>
        </p:blipFill>
        <p:spPr>
          <a:xfrm rot="516763">
            <a:off x="1167049" y="839898"/>
            <a:ext cx="6220814" cy="4143063"/>
          </a:xfrm>
          <a:prstGeom prst="rect">
            <a:avLst/>
          </a:prstGeom>
        </p:spPr>
      </p:pic>
    </p:spTree>
    <p:extLst>
      <p:ext uri="{BB962C8B-B14F-4D97-AF65-F5344CB8AC3E}">
        <p14:creationId xmlns:p14="http://schemas.microsoft.com/office/powerpoint/2010/main" val="151643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2064" y="332656"/>
            <a:ext cx="5467907"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LARGE AWG ASSEMBLIES</a:t>
            </a:r>
          </a:p>
        </p:txBody>
      </p:sp>
      <p:pic>
        <p:nvPicPr>
          <p:cNvPr id="7" name="Picture 6">
            <a:extLst>
              <a:ext uri="{FF2B5EF4-FFF2-40B4-BE49-F238E27FC236}">
                <a16:creationId xmlns:a16="http://schemas.microsoft.com/office/drawing/2014/main" id="{A3E548B6-58B1-43BC-92B0-AA0601624725}"/>
              </a:ext>
            </a:extLst>
          </p:cNvPr>
          <p:cNvPicPr>
            <a:picLocks noChangeAspect="1"/>
          </p:cNvPicPr>
          <p:nvPr/>
        </p:nvPicPr>
        <p:blipFill>
          <a:blip r:embed="rId2"/>
          <a:stretch>
            <a:fillRect/>
          </a:stretch>
        </p:blipFill>
        <p:spPr>
          <a:xfrm>
            <a:off x="6096000" y="-172506"/>
            <a:ext cx="6393608" cy="4258243"/>
          </a:xfrm>
          <a:prstGeom prst="rect">
            <a:avLst/>
          </a:prstGeom>
        </p:spPr>
      </p:pic>
      <p:pic>
        <p:nvPicPr>
          <p:cNvPr id="9" name="Picture 8">
            <a:extLst>
              <a:ext uri="{FF2B5EF4-FFF2-40B4-BE49-F238E27FC236}">
                <a16:creationId xmlns:a16="http://schemas.microsoft.com/office/drawing/2014/main" id="{5967D4F6-FAC7-4464-BE52-F4FE6EE1F7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562294">
            <a:off x="1049063" y="849567"/>
            <a:ext cx="5190675" cy="5190675"/>
          </a:xfrm>
          <a:prstGeom prst="rect">
            <a:avLst/>
          </a:prstGeom>
        </p:spPr>
      </p:pic>
      <p:pic>
        <p:nvPicPr>
          <p:cNvPr id="11" name="Picture 10">
            <a:extLst>
              <a:ext uri="{FF2B5EF4-FFF2-40B4-BE49-F238E27FC236}">
                <a16:creationId xmlns:a16="http://schemas.microsoft.com/office/drawing/2014/main" id="{495D429C-5C8A-4AA4-8293-39513115CD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52627" y="3719407"/>
            <a:ext cx="3810000" cy="2918460"/>
          </a:xfrm>
          <a:prstGeom prst="rect">
            <a:avLst/>
          </a:prstGeom>
        </p:spPr>
      </p:pic>
      <p:pic>
        <p:nvPicPr>
          <p:cNvPr id="15" name="Picture 14">
            <a:extLst>
              <a:ext uri="{FF2B5EF4-FFF2-40B4-BE49-F238E27FC236}">
                <a16:creationId xmlns:a16="http://schemas.microsoft.com/office/drawing/2014/main" id="{CD60EF86-A1F0-4C9E-BD5C-933746994AE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13529" y="3931575"/>
            <a:ext cx="3190007" cy="3190007"/>
          </a:xfrm>
          <a:prstGeom prst="rect">
            <a:avLst/>
          </a:prstGeom>
        </p:spPr>
      </p:pic>
    </p:spTree>
    <p:extLst>
      <p:ext uri="{BB962C8B-B14F-4D97-AF65-F5344CB8AC3E}">
        <p14:creationId xmlns:p14="http://schemas.microsoft.com/office/powerpoint/2010/main" val="419459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0793" y="332656"/>
            <a:ext cx="7171322"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RIBBON &amp; DISCRETE ASSEMBLIES</a:t>
            </a:r>
          </a:p>
        </p:txBody>
      </p:sp>
      <p:pic>
        <p:nvPicPr>
          <p:cNvPr id="7" name="Picture 6">
            <a:extLst>
              <a:ext uri="{FF2B5EF4-FFF2-40B4-BE49-F238E27FC236}">
                <a16:creationId xmlns:a16="http://schemas.microsoft.com/office/drawing/2014/main" id="{046355E5-3278-4A95-880C-14A9835A76DF}"/>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832612" y="739141"/>
            <a:ext cx="3177547" cy="3177547"/>
          </a:xfrm>
          <a:prstGeom prst="rect">
            <a:avLst/>
          </a:prstGeom>
        </p:spPr>
      </p:pic>
      <p:pic>
        <p:nvPicPr>
          <p:cNvPr id="9" name="Picture 8">
            <a:extLst>
              <a:ext uri="{FF2B5EF4-FFF2-40B4-BE49-F238E27FC236}">
                <a16:creationId xmlns:a16="http://schemas.microsoft.com/office/drawing/2014/main" id="{FF46A3E9-2BD3-436C-9E67-3F12D9C704CD}"/>
              </a:ext>
            </a:extLst>
          </p:cNvPr>
          <p:cNvPicPr>
            <a:picLocks noChangeAspect="1"/>
          </p:cNvPicPr>
          <p:nvPr/>
        </p:nvPicPr>
        <p:blipFill>
          <a:blip r:embed="rId3"/>
          <a:stretch>
            <a:fillRect/>
          </a:stretch>
        </p:blipFill>
        <p:spPr>
          <a:xfrm>
            <a:off x="9631951" y="3247768"/>
            <a:ext cx="2667828" cy="2000871"/>
          </a:xfrm>
          <a:prstGeom prst="rect">
            <a:avLst/>
          </a:prstGeom>
        </p:spPr>
      </p:pic>
      <p:pic>
        <p:nvPicPr>
          <p:cNvPr id="11" name="Picture 10">
            <a:extLst>
              <a:ext uri="{FF2B5EF4-FFF2-40B4-BE49-F238E27FC236}">
                <a16:creationId xmlns:a16="http://schemas.microsoft.com/office/drawing/2014/main" id="{94CB13AC-8B12-45F6-85D1-036906751A5B}"/>
              </a:ext>
            </a:extLst>
          </p:cNvPr>
          <p:cNvPicPr>
            <a:picLocks noChangeAspect="1"/>
          </p:cNvPicPr>
          <p:nvPr/>
        </p:nvPicPr>
        <p:blipFill>
          <a:blip r:embed="rId4"/>
          <a:stretch>
            <a:fillRect/>
          </a:stretch>
        </p:blipFill>
        <p:spPr>
          <a:xfrm>
            <a:off x="5059603" y="997033"/>
            <a:ext cx="2174448" cy="1630837"/>
          </a:xfrm>
          <a:prstGeom prst="rect">
            <a:avLst/>
          </a:prstGeom>
        </p:spPr>
      </p:pic>
      <p:pic>
        <p:nvPicPr>
          <p:cNvPr id="13" name="Picture 12">
            <a:extLst>
              <a:ext uri="{FF2B5EF4-FFF2-40B4-BE49-F238E27FC236}">
                <a16:creationId xmlns:a16="http://schemas.microsoft.com/office/drawing/2014/main" id="{5C1FC175-D8D2-40B3-9E93-F36C21B1F4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362343">
            <a:off x="673900" y="3926001"/>
            <a:ext cx="3110460" cy="2208427"/>
          </a:xfrm>
          <a:prstGeom prst="rect">
            <a:avLst/>
          </a:prstGeom>
        </p:spPr>
      </p:pic>
      <p:pic>
        <p:nvPicPr>
          <p:cNvPr id="15" name="Picture 14">
            <a:extLst>
              <a:ext uri="{FF2B5EF4-FFF2-40B4-BE49-F238E27FC236}">
                <a16:creationId xmlns:a16="http://schemas.microsoft.com/office/drawing/2014/main" id="{780A988C-0953-4579-A429-5B490EF7019A}"/>
              </a:ext>
            </a:extLst>
          </p:cNvPr>
          <p:cNvPicPr>
            <a:picLocks noChangeAspect="1"/>
          </p:cNvPicPr>
          <p:nvPr/>
        </p:nvPicPr>
        <p:blipFill>
          <a:blip r:embed="rId6">
            <a:clrChange>
              <a:clrFrom>
                <a:srgbClr val="E6EAED"/>
              </a:clrFrom>
              <a:clrTo>
                <a:srgbClr val="E6EAED">
                  <a:alpha val="0"/>
                </a:srgbClr>
              </a:clrTo>
            </a:clrChange>
          </a:blip>
          <a:stretch>
            <a:fillRect/>
          </a:stretch>
        </p:blipFill>
        <p:spPr>
          <a:xfrm>
            <a:off x="9397018" y="1"/>
            <a:ext cx="2794981" cy="1853514"/>
          </a:xfrm>
          <a:prstGeom prst="rect">
            <a:avLst/>
          </a:prstGeom>
        </p:spPr>
      </p:pic>
      <p:pic>
        <p:nvPicPr>
          <p:cNvPr id="19" name="Picture 18">
            <a:extLst>
              <a:ext uri="{FF2B5EF4-FFF2-40B4-BE49-F238E27FC236}">
                <a16:creationId xmlns:a16="http://schemas.microsoft.com/office/drawing/2014/main" id="{2F87B913-324C-401D-A17D-551CCB46163B}"/>
              </a:ext>
            </a:extLst>
          </p:cNvPr>
          <p:cNvPicPr>
            <a:picLocks noChangeAspect="1"/>
          </p:cNvPicPr>
          <p:nvPr/>
        </p:nvPicPr>
        <p:blipFill>
          <a:blip r:embed="rId7"/>
          <a:stretch>
            <a:fillRect/>
          </a:stretch>
        </p:blipFill>
        <p:spPr>
          <a:xfrm>
            <a:off x="4010159" y="2827464"/>
            <a:ext cx="5530196" cy="3316279"/>
          </a:xfrm>
          <a:prstGeom prst="rect">
            <a:avLst/>
          </a:prstGeom>
        </p:spPr>
      </p:pic>
    </p:spTree>
    <p:extLst>
      <p:ext uri="{BB962C8B-B14F-4D97-AF65-F5344CB8AC3E}">
        <p14:creationId xmlns:p14="http://schemas.microsoft.com/office/powerpoint/2010/main" val="89111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3" name="Picture 2" descr="ph_box2.jpg"/>
          <p:cNvPicPr>
            <a:picLocks noChangeAspect="1"/>
          </p:cNvPicPr>
          <p:nvPr/>
        </p:nvPicPr>
        <p:blipFill>
          <a:blip r:embed="rId2" cstate="print"/>
          <a:stretch>
            <a:fillRect/>
          </a:stretch>
        </p:blipFill>
        <p:spPr>
          <a:xfrm rot="21088496">
            <a:off x="1372109" y="2166488"/>
            <a:ext cx="6349269" cy="4761952"/>
          </a:xfrm>
          <a:prstGeom prst="rect">
            <a:avLst/>
          </a:prstGeom>
          <a:effectLst>
            <a:softEdge rad="635000"/>
          </a:effectLst>
        </p:spPr>
      </p:pic>
      <p:sp>
        <p:nvSpPr>
          <p:cNvPr id="5" name="Rectangle 4"/>
          <p:cNvSpPr/>
          <p:nvPr/>
        </p:nvSpPr>
        <p:spPr>
          <a:xfrm>
            <a:off x="2761813" y="313767"/>
            <a:ext cx="2715807"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BOX BUILDS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6020">
            <a:off x="7298893" y="3685870"/>
            <a:ext cx="3923928" cy="2942946"/>
          </a:xfrm>
          <a:prstGeom prst="rect">
            <a:avLst/>
          </a:prstGeom>
          <a:effectLst>
            <a:softEdge rad="317500"/>
          </a:effectLst>
        </p:spPr>
      </p:pic>
      <p:pic>
        <p:nvPicPr>
          <p:cNvPr id="8" name="Picture 7">
            <a:extLst>
              <a:ext uri="{FF2B5EF4-FFF2-40B4-BE49-F238E27FC236}">
                <a16:creationId xmlns:a16="http://schemas.microsoft.com/office/drawing/2014/main" id="{6797A210-B6A5-4364-8982-5DED3DAF9651}"/>
              </a:ext>
            </a:extLst>
          </p:cNvPr>
          <p:cNvPicPr>
            <a:picLocks noChangeAspect="1"/>
          </p:cNvPicPr>
          <p:nvPr/>
        </p:nvPicPr>
        <p:blipFill>
          <a:blip r:embed="rId4"/>
          <a:stretch>
            <a:fillRect/>
          </a:stretch>
        </p:blipFill>
        <p:spPr>
          <a:xfrm>
            <a:off x="6201892" y="74905"/>
            <a:ext cx="5817113" cy="3270344"/>
          </a:xfrm>
          <a:prstGeom prst="rect">
            <a:avLst/>
          </a:prstGeom>
          <a:effectLst>
            <a:softEdge rad="635000"/>
          </a:effectLst>
        </p:spPr>
      </p:pic>
    </p:spTree>
    <p:extLst>
      <p:ext uri="{BB962C8B-B14F-4D97-AF65-F5344CB8AC3E}">
        <p14:creationId xmlns:p14="http://schemas.microsoft.com/office/powerpoint/2010/main" val="22762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Rectangle 3"/>
          <p:cNvSpPr txBox="1">
            <a:spLocks noChangeArrowheads="1"/>
          </p:cNvSpPr>
          <p:nvPr/>
        </p:nvSpPr>
        <p:spPr>
          <a:xfrm>
            <a:off x="6232038" y="2482894"/>
            <a:ext cx="6152093" cy="3560554"/>
          </a:xfrm>
          <a:prstGeom prst="rect">
            <a:avLst/>
          </a:prstGeom>
          <a:ln>
            <a:noFill/>
          </a:ln>
        </p:spPr>
        <p:txBody>
          <a:bodyPr/>
          <a:lstStyle/>
          <a:p>
            <a:pPr marL="265176" indent="-265176" eaLnBrk="1" fontAlgn="auto" hangingPunct="1">
              <a:spcBef>
                <a:spcPts val="700"/>
              </a:spcBef>
              <a:spcAft>
                <a:spcPts val="0"/>
              </a:spcAft>
              <a:buClr>
                <a:schemeClr val="accent2"/>
              </a:buClr>
              <a:buSzPct val="60000"/>
              <a:buFont typeface="Wingdings 2"/>
              <a:buChar char=""/>
              <a:defRPr/>
            </a:pPr>
            <a:r>
              <a:rPr lang="en-US" sz="2400" dirty="0">
                <a:latin typeface="Tahoma" panose="020B0604030504040204" pitchFamily="34" charset="0"/>
                <a:ea typeface="Tahoma" panose="020B0604030504040204" pitchFamily="34" charset="0"/>
                <a:cs typeface="Tahoma" panose="020B0604030504040204" pitchFamily="34" charset="0"/>
              </a:rPr>
              <a:t>Jack Williams, General Manager</a:t>
            </a:r>
          </a:p>
          <a:p>
            <a:pPr marL="265176" indent="-265176" eaLnBrk="1" fontAlgn="auto" hangingPunct="1">
              <a:spcBef>
                <a:spcPts val="700"/>
              </a:spcBef>
              <a:spcAft>
                <a:spcPts val="0"/>
              </a:spcAft>
              <a:buClr>
                <a:schemeClr val="accent2"/>
              </a:buClr>
              <a:buSzPct val="60000"/>
              <a:defRPr/>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Calibri" panose="020F0502020204030204" pitchFamily="34" charset="0"/>
                <a:ea typeface="Tahoma" panose="020B0604030504040204" pitchFamily="34" charset="0"/>
                <a:cs typeface="Calibri" panose="020F0502020204030204" pitchFamily="34" charset="0"/>
              </a:rPr>
              <a:t>jwilliams@phoenixmfg.com </a:t>
            </a:r>
            <a:endParaRPr lang="en-US" sz="1600" dirty="0">
              <a:ln>
                <a:solidFill>
                  <a:schemeClr val="tx1"/>
                </a:solidFill>
              </a:ln>
              <a:solidFill>
                <a:srgbClr val="DDDDDD"/>
              </a:solidFill>
              <a:effectLst>
                <a:glow rad="63500">
                  <a:schemeClr val="bg1">
                    <a:lumMod val="50000"/>
                    <a:alpha val="40000"/>
                  </a:schemeClr>
                </a:glow>
              </a:effectLst>
              <a:latin typeface="Calibri" panose="020F0502020204030204" pitchFamily="34" charset="0"/>
              <a:ea typeface="Tahoma" panose="020B0604030504040204" pitchFamily="34" charset="0"/>
              <a:cs typeface="Calibri" panose="020F0502020204030204" pitchFamily="34" charset="0"/>
            </a:endParaRPr>
          </a:p>
          <a:p>
            <a:pPr marL="265176" indent="-265176" eaLnBrk="1" fontAlgn="auto" hangingPunct="1">
              <a:spcBef>
                <a:spcPts val="700"/>
              </a:spcBef>
              <a:spcAft>
                <a:spcPts val="0"/>
              </a:spcAft>
              <a:buClr>
                <a:schemeClr val="accent2"/>
              </a:buClr>
              <a:buSzPct val="60000"/>
              <a:defRPr/>
            </a:pPr>
            <a:endParaRPr lang="en-US" sz="1400" dirty="0">
              <a:ln>
                <a:solidFill>
                  <a:schemeClr val="tx1"/>
                </a:solidFill>
              </a:ln>
              <a:solidFill>
                <a:srgbClr val="DDDDDD"/>
              </a:solidFill>
              <a:effectLst>
                <a:glow rad="63500">
                  <a:schemeClr val="bg1">
                    <a:lumMod val="50000"/>
                    <a:alpha val="40000"/>
                  </a:schemeClr>
                </a:glow>
              </a:effectLst>
              <a:latin typeface="Tahoma" panose="020B0604030504040204" pitchFamily="34" charset="0"/>
              <a:ea typeface="Tahoma" panose="020B0604030504040204" pitchFamily="34" charset="0"/>
              <a:cs typeface="Tahoma" panose="020B0604030504040204" pitchFamily="34" charset="0"/>
            </a:endParaRPr>
          </a:p>
          <a:p>
            <a:pPr marL="265176" indent="-265176" eaLnBrk="1" fontAlgn="auto" hangingPunct="1">
              <a:spcBef>
                <a:spcPts val="700"/>
              </a:spcBef>
              <a:spcAft>
                <a:spcPts val="0"/>
              </a:spcAft>
              <a:buClr>
                <a:schemeClr val="accent2"/>
              </a:buClr>
              <a:buSzPct val="60000"/>
              <a:buFont typeface="Wingdings 2"/>
              <a:buChar char=""/>
              <a:defRPr/>
            </a:pPr>
            <a:r>
              <a:rPr lang="en-US" sz="2400" dirty="0">
                <a:latin typeface="Tahoma" panose="020B0604030504040204" pitchFamily="34" charset="0"/>
                <a:ea typeface="Tahoma" panose="020B0604030504040204" pitchFamily="34" charset="0"/>
                <a:cs typeface="Tahoma" panose="020B0604030504040204" pitchFamily="34" charset="0"/>
              </a:rPr>
              <a:t>Carmen Rivera, Customer Service</a:t>
            </a:r>
          </a:p>
          <a:p>
            <a:pPr marL="265176" indent="-265176" eaLnBrk="1" fontAlgn="auto" hangingPunct="1">
              <a:spcBef>
                <a:spcPts val="700"/>
              </a:spcBef>
              <a:spcAft>
                <a:spcPts val="0"/>
              </a:spcAft>
              <a:buClr>
                <a:schemeClr val="accent2"/>
              </a:buClr>
              <a:buSzPct val="60000"/>
              <a:defRPr/>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carmen.rivera@phoenixmfg.com</a:t>
            </a:r>
            <a:endParaRPr lang="en-US" sz="1400" dirty="0">
              <a:latin typeface="Tahoma" panose="020B0604030504040204" pitchFamily="34" charset="0"/>
              <a:ea typeface="Tahoma" panose="020B0604030504040204" pitchFamily="34" charset="0"/>
              <a:cs typeface="Tahoma" panose="020B0604030504040204" pitchFamily="34" charset="0"/>
            </a:endParaRPr>
          </a:p>
          <a:p>
            <a:pPr marL="265176" indent="-265176" eaLnBrk="1" fontAlgn="auto" hangingPunct="1">
              <a:spcBef>
                <a:spcPts val="700"/>
              </a:spcBef>
              <a:spcAft>
                <a:spcPts val="0"/>
              </a:spcAft>
              <a:buClr>
                <a:schemeClr val="accent2"/>
              </a:buClr>
              <a:buSzPct val="60000"/>
              <a:defRPr/>
            </a:pPr>
            <a:endParaRPr lang="en-US" sz="14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265176" indent="-265176" eaLnBrk="1" fontAlgn="auto" hangingPunct="1">
              <a:spcBef>
                <a:spcPts val="700"/>
              </a:spcBef>
              <a:spcAft>
                <a:spcPts val="0"/>
              </a:spcAft>
              <a:buClr>
                <a:schemeClr val="accent2"/>
              </a:buClr>
              <a:buSzPct val="60000"/>
              <a:buFont typeface="Wingdings 2"/>
              <a:buChar char=""/>
              <a:defRPr/>
            </a:pPr>
            <a:r>
              <a:rPr lang="en-US" sz="2400" dirty="0">
                <a:latin typeface="Tahoma" panose="020B0604030504040204" pitchFamily="34" charset="0"/>
                <a:ea typeface="Tahoma" panose="020B0604030504040204" pitchFamily="34" charset="0"/>
                <a:cs typeface="Tahoma" panose="020B0604030504040204" pitchFamily="34" charset="0"/>
              </a:rPr>
              <a:t>Maritza Crespo, Accounts Manager</a:t>
            </a:r>
          </a:p>
          <a:p>
            <a:pPr marL="265176" indent="-265176" eaLnBrk="1" fontAlgn="auto" hangingPunct="1">
              <a:spcBef>
                <a:spcPts val="700"/>
              </a:spcBef>
              <a:spcAft>
                <a:spcPts val="0"/>
              </a:spcAft>
              <a:buClr>
                <a:schemeClr val="accent2"/>
              </a:buClr>
              <a:buSzPct val="60000"/>
              <a:defRPr/>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mcrespo@phoenixmfg.com</a:t>
            </a:r>
            <a:endParaRPr lang="en-US" sz="1400" spc="50" dirty="0">
              <a:ln w="12700" cmpd="sng">
                <a:solidFill>
                  <a:schemeClr val="tx1"/>
                </a:solidFill>
                <a:prstDash val="solid"/>
              </a:ln>
              <a:solidFill>
                <a:srgbClr val="DDDDDD"/>
              </a:solidFill>
              <a:effectLst>
                <a:glow rad="63500">
                  <a:schemeClr val="bg1">
                    <a:lumMod val="50000"/>
                    <a:alpha val="40000"/>
                  </a:schemeClr>
                </a:glow>
              </a:effectLst>
              <a:latin typeface="Tahoma" panose="020B0604030504040204" pitchFamily="34" charset="0"/>
              <a:ea typeface="Tahoma" panose="020B0604030504040204" pitchFamily="34" charset="0"/>
              <a:cs typeface="Tahoma" panose="020B0604030504040204" pitchFamily="34" charset="0"/>
            </a:endParaRPr>
          </a:p>
          <a:p>
            <a:pPr marL="265176" indent="-265176" eaLnBrk="1" fontAlgn="auto" hangingPunct="1">
              <a:spcBef>
                <a:spcPts val="700"/>
              </a:spcBef>
              <a:spcAft>
                <a:spcPts val="0"/>
              </a:spcAft>
              <a:buClr>
                <a:schemeClr val="accent2"/>
              </a:buClr>
              <a:buSzPct val="60000"/>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265176" indent="-265176" eaLnBrk="1" fontAlgn="auto" hangingPunct="1">
              <a:spcBef>
                <a:spcPts val="700"/>
              </a:spcBef>
              <a:spcAft>
                <a:spcPts val="0"/>
              </a:spcAft>
              <a:buClr>
                <a:schemeClr val="accent2"/>
              </a:buClr>
              <a:buSzPct val="60000"/>
              <a:defRPr/>
            </a:pPr>
            <a:endParaRPr lang="en-US" sz="1600" dirty="0">
              <a:latin typeface="Calibri" pitchFamily="34" charset="0"/>
            </a:endParaRPr>
          </a:p>
          <a:p>
            <a:pPr marL="265176" indent="-265176" eaLnBrk="1" fontAlgn="auto" hangingPunct="1">
              <a:spcBef>
                <a:spcPts val="700"/>
              </a:spcBef>
              <a:spcAft>
                <a:spcPts val="0"/>
              </a:spcAft>
              <a:buClr>
                <a:schemeClr val="accent2"/>
              </a:buClr>
              <a:buSzPct val="60000"/>
              <a:defRPr/>
            </a:pPr>
            <a:endParaRPr lang="en-US" sz="1600" dirty="0">
              <a:latin typeface="Calibri" pitchFamily="34" charset="0"/>
            </a:endParaRPr>
          </a:p>
        </p:txBody>
      </p:sp>
      <p:sp>
        <p:nvSpPr>
          <p:cNvPr id="5" name="Rectangle 4"/>
          <p:cNvSpPr/>
          <p:nvPr/>
        </p:nvSpPr>
        <p:spPr>
          <a:xfrm>
            <a:off x="2155941" y="404664"/>
            <a:ext cx="5136341"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CONTACT INFORMATION</a:t>
            </a:r>
          </a:p>
        </p:txBody>
      </p:sp>
      <p:sp>
        <p:nvSpPr>
          <p:cNvPr id="6" name="TextBox 5"/>
          <p:cNvSpPr txBox="1"/>
          <p:nvPr/>
        </p:nvSpPr>
        <p:spPr>
          <a:xfrm>
            <a:off x="1407014" y="4636907"/>
            <a:ext cx="3516923" cy="1102866"/>
          </a:xfrm>
          <a:prstGeom prst="rect">
            <a:avLst/>
          </a:prstGeom>
          <a:noFill/>
          <a:ln>
            <a:noFill/>
          </a:ln>
        </p:spPr>
        <p:txBody>
          <a:bodyPr wrap="square" rtlCol="0">
            <a:spAutoFit/>
          </a:bodyPr>
          <a:lstStyle/>
          <a:p>
            <a:pPr marL="265176" indent="-265176">
              <a:spcBef>
                <a:spcPts val="700"/>
              </a:spcBef>
              <a:buClr>
                <a:schemeClr val="accent2"/>
              </a:buClr>
              <a:buSzPct val="60000"/>
              <a:defRPr/>
            </a:pPr>
            <a:r>
              <a:rPr lang="en-US" dirty="0">
                <a:latin typeface="Tahoma" panose="020B0604030504040204" pitchFamily="34" charset="0"/>
                <a:ea typeface="Tahoma" panose="020B0604030504040204" pitchFamily="34" charset="0"/>
                <a:cs typeface="Tahoma" panose="020B0604030504040204" pitchFamily="34" charset="0"/>
              </a:rPr>
              <a:t>Tel – (787) 882-7575</a:t>
            </a:r>
          </a:p>
          <a:p>
            <a:pPr marL="265176" indent="-265176">
              <a:spcBef>
                <a:spcPts val="700"/>
              </a:spcBef>
              <a:buClr>
                <a:schemeClr val="accent2"/>
              </a:buClr>
              <a:buSzPct val="60000"/>
              <a:defRPr/>
            </a:pPr>
            <a:r>
              <a:rPr lang="en-US" dirty="0">
                <a:latin typeface="Tahoma" panose="020B0604030504040204" pitchFamily="34" charset="0"/>
                <a:ea typeface="Tahoma" panose="020B0604030504040204" pitchFamily="34" charset="0"/>
                <a:cs typeface="Tahoma" panose="020B0604030504040204" pitchFamily="34" charset="0"/>
              </a:rPr>
              <a:t>Fax – (787) 891-7630</a:t>
            </a:r>
            <a:endParaRPr lang="en-US" sz="1200" dirty="0">
              <a:latin typeface="Tahoma" panose="020B0604030504040204" pitchFamily="34" charset="0"/>
              <a:ea typeface="Tahoma" panose="020B0604030504040204" pitchFamily="34" charset="0"/>
              <a:cs typeface="Tahoma" panose="020B0604030504040204" pitchFamily="34" charset="0"/>
            </a:endParaRPr>
          </a:p>
          <a:p>
            <a:pPr marL="265176" indent="-265176">
              <a:spcBef>
                <a:spcPts val="700"/>
              </a:spcBef>
              <a:buClr>
                <a:schemeClr val="accent2"/>
              </a:buClr>
              <a:buSzPct val="60000"/>
              <a:defRPr/>
            </a:pPr>
            <a:r>
              <a:rPr lang="en-US" dirty="0">
                <a:latin typeface="Tahoma" panose="020B0604030504040204" pitchFamily="34" charset="0"/>
                <a:ea typeface="Tahoma" panose="020B0604030504040204" pitchFamily="34" charset="0"/>
                <a:cs typeface="Tahoma" panose="020B0604030504040204" pitchFamily="34" charset="0"/>
              </a:rPr>
              <a:t>Website </a:t>
            </a:r>
            <a:r>
              <a:rPr lang="en-US" sz="1600" dirty="0">
                <a:latin typeface="Tahoma" panose="020B0604030504040204" pitchFamily="34" charset="0"/>
                <a:ea typeface="Tahoma" panose="020B0604030504040204" pitchFamily="34" charset="0"/>
                <a:cs typeface="Tahoma" panose="020B0604030504040204" pitchFamily="34" charset="0"/>
              </a:rPr>
              <a:t>–</a:t>
            </a:r>
            <a:r>
              <a:rPr lang="en-US" sz="1200" dirty="0">
                <a:latin typeface="Tahoma" panose="020B0604030504040204" pitchFamily="34" charset="0"/>
                <a:ea typeface="Tahoma" panose="020B0604030504040204" pitchFamily="34" charset="0"/>
                <a:cs typeface="Tahoma" panose="020B0604030504040204" pitchFamily="34" charset="0"/>
              </a:rPr>
              <a:t> www.phoenixcablespr.com</a:t>
            </a:r>
            <a:endParaRPr lang="en-US" sz="1100" spc="50" dirty="0">
              <a:ln w="12700" cmpd="sng">
                <a:solidFill>
                  <a:schemeClr val="tx1"/>
                </a:solidFill>
                <a:prstDash val="solid"/>
              </a:ln>
              <a:solidFill>
                <a:srgbClr val="DDDDDD"/>
              </a:solidFill>
              <a:effectLst>
                <a:glow rad="63500">
                  <a:schemeClr val="bg1">
                    <a:lumMod val="50000"/>
                    <a:alpha val="40000"/>
                  </a:scheme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BA0C946-E8CC-4B31-82A2-5908F1E7D3B9}"/>
              </a:ext>
            </a:extLst>
          </p:cNvPr>
          <p:cNvPicPr>
            <a:picLocks noChangeAspect="1"/>
          </p:cNvPicPr>
          <p:nvPr/>
        </p:nvPicPr>
        <p:blipFill rotWithShape="1">
          <a:blip r:embed="rId3"/>
          <a:srcRect l="5195" t="990" r="37930" b="-990"/>
          <a:stretch/>
        </p:blipFill>
        <p:spPr>
          <a:xfrm>
            <a:off x="1490663" y="2059055"/>
            <a:ext cx="4657726" cy="2612200"/>
          </a:xfrm>
          <a:prstGeom prst="rect">
            <a:avLst/>
          </a:prstGeom>
          <a:effectLst>
            <a:softEdge rad="635000"/>
          </a:effectLst>
        </p:spPr>
      </p:pic>
    </p:spTree>
    <p:extLst>
      <p:ext uri="{BB962C8B-B14F-4D97-AF65-F5344CB8AC3E}">
        <p14:creationId xmlns:p14="http://schemas.microsoft.com/office/powerpoint/2010/main" val="336292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8007" y="260648"/>
            <a:ext cx="6812693" cy="646331"/>
          </a:xfrm>
          <a:prstGeom prst="rect">
            <a:avLst/>
          </a:prstGeom>
          <a:noFill/>
        </p:spPr>
        <p:txBody>
          <a:bodyPr wrap="square">
            <a:spAutoFit/>
          </a:bodyPr>
          <a:lstStyle/>
          <a:p>
            <a:pPr algn="ctr" eaLnBrk="1" hangingPunct="1">
              <a:defRPr/>
            </a:pPr>
            <a:r>
              <a:rPr lang="es-ES"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COMPANY BACKGROUND</a:t>
            </a:r>
            <a:endPar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endParaRPr>
          </a:p>
        </p:txBody>
      </p:sp>
      <p:pic>
        <p:nvPicPr>
          <p:cNvPr id="19459" name="Picture 3" descr="g-pres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9325" y="4423788"/>
            <a:ext cx="1824978" cy="18249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1449859" y="1312099"/>
            <a:ext cx="10243911"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Founded in 1989 by the Roberto/Heptinstall family, Phoenix Cables Inc. (</a:t>
            </a:r>
            <a:r>
              <a:rPr kumimoji="0" lang="en-US" altLang="en-US" sz="16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hlinkClick r:id="rId3"/>
              </a:rPr>
              <a:t>www.phoenixcablespr.com</a:t>
            </a:r>
            <a:r>
              <a:rPr kumimoji="0" lang="en-US" altLang="en-US" sz="16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 is a privately owned manufacturer of Custom Cable and Electronic assemblies and currently a supplier to several major OEM’s in both the Electronic and Industrial Power industries. We are known for our responsiveness and dedication to all our customers and have been quite successful in both Puerto Rico as well as the US mainland where Phoenix had its beginnings back in the early 70’s.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effectLst/>
                <a:latin typeface="Arial" panose="020B0604020202020204" pitchFamily="34" charset="0"/>
                <a:ea typeface="MS Mincho" charset="-128"/>
                <a:cs typeface="Arial" panose="020B0604020202020204" pitchFamily="34" charset="0"/>
              </a:rPr>
              <a:t>Phoenix Cables Inc. </a:t>
            </a:r>
            <a:r>
              <a:rPr kumimoji="0" lang="en-US" altLang="ja-JP" sz="16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currently serves over 15 customers in the Power Distribution, Digital Energy and Electronics Industries and employs 35 people in the greater Aguadilla area.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1600" b="1"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MISSION</a:t>
            </a:r>
            <a:r>
              <a:rPr kumimoji="0" lang="en-US" altLang="ja-JP" sz="1600" b="1" i="0" u="none" strike="noStrike" cap="none" normalizeH="0" dirty="0">
                <a:ln>
                  <a:noFill/>
                </a:ln>
                <a:solidFill>
                  <a:schemeClr val="tx1"/>
                </a:solidFill>
                <a:effectLst/>
                <a:latin typeface="Arial" panose="020B0604020202020204" pitchFamily="34" charset="0"/>
                <a:ea typeface="MS Mincho" charset="-128"/>
                <a:cs typeface="Arial" panose="020B0604020202020204" pitchFamily="34" charset="0"/>
              </a:rPr>
              <a:t> STATEMENT</a:t>
            </a:r>
            <a:r>
              <a:rPr kumimoji="0" lang="en-US" altLang="ja-JP" sz="1400" b="1" i="0" u="none" strike="noStrike" cap="none" normalizeH="0" dirty="0">
                <a:ln>
                  <a:noFill/>
                </a:ln>
                <a:solidFill>
                  <a:schemeClr val="tx1"/>
                </a:solidFill>
                <a:effectLst/>
                <a:latin typeface="Arial" panose="020B0604020202020204" pitchFamily="34" charset="0"/>
                <a:ea typeface="MS Mincho" charset="-128"/>
                <a:cs typeface="Arial" panose="020B0604020202020204" pitchFamily="34" charset="0"/>
              </a:rPr>
              <a:t>:</a:t>
            </a:r>
            <a:endParaRPr kumimoji="0" lang="en-US" altLang="ja-JP"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Our mission is to achieve Superior Customer Satisfaction and Long-Term Strategic Alliances through outstanding Customer Focus. </a:t>
            </a:r>
            <a:endParaRPr kumimoji="0" lang="en-US"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655805" y="3600939"/>
            <a:ext cx="1103405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593725" algn="l"/>
              </a:tabLst>
              <a:defRPr>
                <a:solidFill>
                  <a:schemeClr val="tx1"/>
                </a:solidFill>
                <a:latin typeface="Arial" panose="020B0604020202020204" pitchFamily="34" charset="0"/>
              </a:defRPr>
            </a:lvl1pPr>
            <a:lvl2pPr eaLnBrk="0" fontAlgn="base" hangingPunct="0">
              <a:spcBef>
                <a:spcPct val="0"/>
              </a:spcBef>
              <a:spcAft>
                <a:spcPct val="0"/>
              </a:spcAft>
              <a:tabLst>
                <a:tab pos="593725" algn="l"/>
              </a:tabLst>
              <a:defRPr>
                <a:solidFill>
                  <a:schemeClr val="tx1"/>
                </a:solidFill>
                <a:latin typeface="Arial" panose="020B0604020202020204" pitchFamily="34" charset="0"/>
              </a:defRPr>
            </a:lvl2pPr>
            <a:lvl3pPr eaLnBrk="0" fontAlgn="base" hangingPunct="0">
              <a:spcBef>
                <a:spcPct val="0"/>
              </a:spcBef>
              <a:spcAft>
                <a:spcPct val="0"/>
              </a:spcAft>
              <a:tabLst>
                <a:tab pos="593725" algn="l"/>
              </a:tabLst>
              <a:defRPr>
                <a:solidFill>
                  <a:schemeClr val="tx1"/>
                </a:solidFill>
                <a:latin typeface="Arial" panose="020B0604020202020204" pitchFamily="34" charset="0"/>
              </a:defRPr>
            </a:lvl3pPr>
            <a:lvl4pPr eaLnBrk="0" fontAlgn="base" hangingPunct="0">
              <a:spcBef>
                <a:spcPct val="0"/>
              </a:spcBef>
              <a:spcAft>
                <a:spcPct val="0"/>
              </a:spcAft>
              <a:tabLst>
                <a:tab pos="593725" algn="l"/>
              </a:tabLst>
              <a:defRPr>
                <a:solidFill>
                  <a:schemeClr val="tx1"/>
                </a:solidFill>
                <a:latin typeface="Arial" panose="020B0604020202020204" pitchFamily="34" charset="0"/>
              </a:defRPr>
            </a:lvl4pPr>
            <a:lvl5pPr eaLnBrk="0" fontAlgn="base" hangingPunct="0">
              <a:spcBef>
                <a:spcPct val="0"/>
              </a:spcBef>
              <a:spcAft>
                <a:spcPct val="0"/>
              </a:spcAft>
              <a:tabLst>
                <a:tab pos="593725" algn="l"/>
              </a:tabLst>
              <a:defRPr>
                <a:solidFill>
                  <a:schemeClr val="tx1"/>
                </a:solidFill>
                <a:latin typeface="Arial" panose="020B0604020202020204" pitchFamily="34" charset="0"/>
              </a:defRPr>
            </a:lvl5pPr>
            <a:lvl6pPr eaLnBrk="0" fontAlgn="base" hangingPunct="0">
              <a:spcBef>
                <a:spcPct val="0"/>
              </a:spcBef>
              <a:spcAft>
                <a:spcPct val="0"/>
              </a:spcAft>
              <a:tabLst>
                <a:tab pos="593725" algn="l"/>
              </a:tabLst>
              <a:defRPr>
                <a:solidFill>
                  <a:schemeClr val="tx1"/>
                </a:solidFill>
                <a:latin typeface="Arial" panose="020B0604020202020204" pitchFamily="34" charset="0"/>
              </a:defRPr>
            </a:lvl6pPr>
            <a:lvl7pPr eaLnBrk="0" fontAlgn="base" hangingPunct="0">
              <a:spcBef>
                <a:spcPct val="0"/>
              </a:spcBef>
              <a:spcAft>
                <a:spcPct val="0"/>
              </a:spcAft>
              <a:tabLst>
                <a:tab pos="593725" algn="l"/>
              </a:tabLst>
              <a:defRPr>
                <a:solidFill>
                  <a:schemeClr val="tx1"/>
                </a:solidFill>
                <a:latin typeface="Arial" panose="020B0604020202020204" pitchFamily="34" charset="0"/>
              </a:defRPr>
            </a:lvl7pPr>
            <a:lvl8pPr eaLnBrk="0" fontAlgn="base" hangingPunct="0">
              <a:spcBef>
                <a:spcPct val="0"/>
              </a:spcBef>
              <a:spcAft>
                <a:spcPct val="0"/>
              </a:spcAft>
              <a:tabLst>
                <a:tab pos="593725" algn="l"/>
              </a:tabLst>
              <a:defRPr>
                <a:solidFill>
                  <a:schemeClr val="tx1"/>
                </a:solidFill>
                <a:latin typeface="Arial" panose="020B0604020202020204" pitchFamily="34" charset="0"/>
              </a:defRPr>
            </a:lvl8pPr>
            <a:lvl9pPr eaLnBrk="0" fontAlgn="base" hangingPunct="0">
              <a:spcBef>
                <a:spcPct val="0"/>
              </a:spcBef>
              <a:spcAft>
                <a:spcPct val="0"/>
              </a:spcAft>
              <a:tabLst>
                <a:tab pos="593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 algn="l"/>
              </a:tabLst>
            </a:pPr>
            <a:br>
              <a:rPr kumimoji="0" lang="en-US" altLang="en-US" sz="2800" b="0" i="0" u="none" strike="noStrike" cap="none" normalizeH="0" baseline="0" dirty="0">
                <a:ln>
                  <a:noFill/>
                </a:ln>
                <a:solidFill>
                  <a:schemeClr val="tx1"/>
                </a:solidFill>
                <a:effectLst/>
                <a:latin typeface="Arial" panose="020B0604020202020204" pitchFamily="34" charset="0"/>
              </a:rPr>
            </a:br>
            <a:endParaRPr kumimoji="0" lang="en-US" altLang="ja-JP"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tab pos="593725" algn="l"/>
              </a:tabLst>
            </a:pPr>
            <a:endParaRPr kumimoji="0" lang="en-US" altLang="ja-JP"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tab pos="593725" algn="l"/>
              </a:tabLst>
            </a:pPr>
            <a:endParaRPr kumimoji="0" lang="en-US" altLang="ja-JP"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tab pos="593725" algn="l"/>
              </a:tabLst>
            </a:pPr>
            <a:r>
              <a:rPr kumimoji="0" lang="en-US" altLang="ja-JP"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r>
              <a:rPr kumimoji="0" lang="en-US" altLang="ja-JP" sz="1600" b="1" i="0" u="none" strike="noStrike" cap="none" normalizeH="0" baseline="0" dirty="0" bmk="">
                <a:ln>
                  <a:noFill/>
                </a:ln>
                <a:solidFill>
                  <a:schemeClr val="tx1"/>
                </a:solidFill>
                <a:effectLst/>
                <a:latin typeface="Arial" panose="020B0604020202020204" pitchFamily="34" charset="0"/>
                <a:cs typeface="Arial" panose="020B0604020202020204" pitchFamily="34" charset="0"/>
              </a:rPr>
              <a:t>ERVICES and PRODUCTS PROVIDED:</a:t>
            </a:r>
            <a:endParaRPr kumimoji="0" lang="en-US" altLang="ja-JP"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93725" algn="l"/>
              </a:tabLst>
            </a:pPr>
            <a:r>
              <a:rPr kumimoji="0" lang="en-US" altLang="ja-JP" sz="14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Custom Assemblies built to customer specs</a:t>
            </a:r>
            <a:endParaRPr kumimoji="0" lang="en-US" altLang="ja-JP"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93725" algn="l"/>
              </a:tabLst>
            </a:pPr>
            <a:r>
              <a:rPr kumimoji="0" lang="en-US" altLang="ja-JP" sz="14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Injection Molding (Over-molding)</a:t>
            </a:r>
            <a:endParaRPr kumimoji="0" lang="en-US" altLang="ja-JP"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93725" algn="l"/>
              </a:tabLst>
            </a:pPr>
            <a:r>
              <a:rPr kumimoji="0" lang="en-US" altLang="ja-JP" sz="14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Turn-key Solutions</a:t>
            </a:r>
            <a:endParaRPr kumimoji="0" lang="en-US" altLang="ja-JP"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593725" algn="l"/>
              </a:tabLst>
            </a:pPr>
            <a:r>
              <a:rPr kumimoji="0" lang="en-US" altLang="ja-JP" sz="1400" b="0" i="0" u="none" strike="noStrike" cap="none" normalizeH="0" baseline="0" dirty="0">
                <a:ln>
                  <a:noFill/>
                </a:ln>
                <a:solidFill>
                  <a:schemeClr val="tx1"/>
                </a:solidFill>
                <a:effectLst/>
                <a:latin typeface="Arial" panose="020B0604020202020204" pitchFamily="34" charset="0"/>
                <a:ea typeface="MS Mincho" charset="-128"/>
                <a:cs typeface="Arial" panose="020B0604020202020204" pitchFamily="34" charset="0"/>
              </a:rPr>
              <a:t>Value Added Services</a:t>
            </a:r>
          </a:p>
          <a:p>
            <a:pPr marL="0" marR="0" lvl="0" indent="0" algn="l" defTabSz="914400" rtl="0" eaLnBrk="0" fontAlgn="base" latinLnBrk="0" hangingPunct="0">
              <a:lnSpc>
                <a:spcPct val="100000"/>
              </a:lnSpc>
              <a:spcBef>
                <a:spcPct val="0"/>
              </a:spcBef>
              <a:spcAft>
                <a:spcPct val="0"/>
              </a:spcAft>
              <a:buClrTx/>
              <a:buSzTx/>
              <a:buFontTx/>
              <a:buChar char="•"/>
              <a:tabLst>
                <a:tab pos="593725" algn="l"/>
              </a:tabLst>
            </a:pPr>
            <a:endParaRPr kumimoji="0" lang="en-US" altLang="ja-JP"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 algn="l"/>
              </a:tabLst>
            </a:pPr>
            <a:endParaRPr kumimoji="0" lang="en-US" altLang="ja-JP" sz="2800" b="0" i="0" u="none" strike="noStrike" cap="none" normalizeH="0" baseline="0" dirty="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581025" y="457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7875373" y="4805363"/>
            <a:ext cx="4316628" cy="1061829"/>
          </a:xfrm>
          <a:prstGeom prst="rect">
            <a:avLst/>
          </a:prstGeom>
          <a:noFill/>
        </p:spPr>
        <p:txBody>
          <a:bodyPr wrap="square" rtlCol="0">
            <a:spAutoFit/>
          </a:bodyPr>
          <a:lstStyle/>
          <a:p>
            <a:pPr defTabSz="914400">
              <a:spcAft>
                <a:spcPts val="600"/>
              </a:spcAft>
            </a:pPr>
            <a:r>
              <a:rPr lang="en-US" altLang="ja-JP" sz="1600" b="1" dirty="0">
                <a:latin typeface="Arial" panose="020B0604020202020204" pitchFamily="34" charset="0"/>
                <a:cs typeface="Arial" panose="020B0604020202020204" pitchFamily="34" charset="0"/>
              </a:rPr>
              <a:t> C</a:t>
            </a:r>
            <a:r>
              <a:rPr lang="en-US" altLang="ja-JP" sz="1600" b="1" dirty="0" bmk="">
                <a:latin typeface="Arial" panose="020B0604020202020204" pitchFamily="34" charset="0"/>
                <a:cs typeface="Arial" panose="020B0604020202020204" pitchFamily="34" charset="0"/>
              </a:rPr>
              <a:t>ERTIFICATIONS and MEMBERSHIPS:</a:t>
            </a:r>
            <a:endParaRPr lang="en-US" altLang="ja-JP" sz="1600" b="1" dirty="0">
              <a:latin typeface="Arial" panose="020B0604020202020204" pitchFamily="34" charset="0"/>
              <a:cs typeface="Arial" panose="020B0604020202020204" pitchFamily="34" charset="0"/>
            </a:endParaRPr>
          </a:p>
          <a:p>
            <a:pPr lvl="1" defTabSz="914400">
              <a:buFontTx/>
              <a:buChar char="•"/>
            </a:pPr>
            <a:r>
              <a:rPr lang="en-US" altLang="ja-JP" sz="1400" dirty="0">
                <a:latin typeface="Arial" panose="020B0604020202020204" pitchFamily="34" charset="0"/>
                <a:ea typeface="MS Mincho" charset="-128"/>
                <a:cs typeface="Arial" panose="020B0604020202020204" pitchFamily="34" charset="0"/>
              </a:rPr>
              <a:t>Member PRMA</a:t>
            </a:r>
            <a:endParaRPr lang="en-US" altLang="ja-JP" sz="1100" dirty="0"/>
          </a:p>
          <a:p>
            <a:pPr lvl="1" defTabSz="914400">
              <a:buFontTx/>
              <a:buChar char="•"/>
            </a:pPr>
            <a:r>
              <a:rPr lang="en-US" altLang="ja-JP" sz="1400" dirty="0">
                <a:latin typeface="Arial" panose="020B0604020202020204" pitchFamily="34" charset="0"/>
                <a:ea typeface="MS Mincho" charset="-128"/>
                <a:cs typeface="Arial" panose="020B0604020202020204" pitchFamily="34" charset="0"/>
              </a:rPr>
              <a:t>UL / CSA Certified</a:t>
            </a:r>
            <a:endParaRPr lang="en-US" altLang="ja-JP" sz="1100" dirty="0"/>
          </a:p>
          <a:p>
            <a:pPr lvl="1" defTabSz="914400">
              <a:buFontTx/>
              <a:buChar char="•"/>
            </a:pPr>
            <a:r>
              <a:rPr lang="en-US" altLang="ja-JP" sz="1400" dirty="0">
                <a:latin typeface="Arial" panose="020B0604020202020204" pitchFamily="34" charset="0"/>
                <a:ea typeface="MS Mincho" charset="-128"/>
                <a:cs typeface="Arial" panose="020B0604020202020204" pitchFamily="34" charset="0"/>
              </a:rPr>
              <a:t>ISO9001:2016 Registered</a:t>
            </a:r>
            <a:endParaRPr lang="en-US" sz="2000" dirty="0"/>
          </a:p>
        </p:txBody>
      </p:sp>
    </p:spTree>
    <p:extLst>
      <p:ext uri="{BB962C8B-B14F-4D97-AF65-F5344CB8AC3E}">
        <p14:creationId xmlns:p14="http://schemas.microsoft.com/office/powerpoint/2010/main" val="264853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Create A Curved Arrow In Photoshop ? | MacRumors Forums - Cliparts.co">
            <a:extLst>
              <a:ext uri="{FF2B5EF4-FFF2-40B4-BE49-F238E27FC236}">
                <a16:creationId xmlns:a16="http://schemas.microsoft.com/office/drawing/2014/main" id="{27D02077-B0F6-4B8C-A454-7156A0082A48}"/>
              </a:ext>
            </a:extLst>
          </p:cNvPr>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31793" flipH="1">
            <a:off x="4005885" y="3503144"/>
            <a:ext cx="1243808" cy="173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BlankMap-World.png"/>
          <p:cNvPicPr>
            <a:picLocks noChangeAspect="1"/>
          </p:cNvPicPr>
          <p:nvPr/>
        </p:nvPicPr>
        <p:blipFill>
          <a:blip r:embed="rId3">
            <a:clrChange>
              <a:clrFrom>
                <a:srgbClr val="FAFFFF"/>
              </a:clrFrom>
              <a:clrTo>
                <a:srgbClr val="FAFFFF">
                  <a:alpha val="0"/>
                </a:srgbClr>
              </a:clrTo>
            </a:clrChange>
            <a:duotone>
              <a:srgbClr val="EEECE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383718" y="1822328"/>
            <a:ext cx="9915525" cy="4184650"/>
          </a:xfrm>
          <a:prstGeom prst="rect">
            <a:avLst/>
          </a:prstGeom>
          <a:noFill/>
          <a:ln>
            <a:noFill/>
          </a:ln>
          <a:effectLst>
            <a:outerShdw blurRad="88900" dist="76200" dir="10800000" algn="r" rotWithShape="0">
              <a:prstClr val="black">
                <a:alpha val="46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5"/>
          <p:cNvSpPr txBox="1">
            <a:spLocks noChangeArrowheads="1"/>
          </p:cNvSpPr>
          <p:nvPr/>
        </p:nvSpPr>
        <p:spPr bwMode="auto">
          <a:xfrm>
            <a:off x="1626297" y="5632285"/>
            <a:ext cx="1802081" cy="430212"/>
          </a:xfrm>
          <a:prstGeom prst="rect">
            <a:avLst/>
          </a:prstGeom>
          <a:noFill/>
          <a:ln w="9525">
            <a:noFill/>
            <a:miter lim="800000"/>
            <a:headEnd/>
            <a:tailEnd/>
          </a:ln>
        </p:spPr>
        <p:txBody>
          <a:bodyPr wrap="square">
            <a:spAutoFit/>
          </a:bodyPr>
          <a:lstStyle/>
          <a:p>
            <a:pPr eaLnBrk="1" hangingPunct="1">
              <a:spcBef>
                <a:spcPts val="0"/>
              </a:spcBef>
              <a:defRPr/>
            </a:pPr>
            <a:r>
              <a:rPr lang="en-US" sz="1100" dirty="0">
                <a:effectLst>
                  <a:outerShdw blurRad="38100" dist="38100" dir="2700000" algn="tl">
                    <a:srgbClr val="000000">
                      <a:alpha val="43137"/>
                    </a:srgbClr>
                  </a:outerShdw>
                </a:effectLst>
                <a:latin typeface="+mj-lt"/>
                <a:cs typeface="Arial" charset="0"/>
              </a:rPr>
              <a:t>Phoenix West  </a:t>
            </a:r>
          </a:p>
          <a:p>
            <a:pPr eaLnBrk="1" hangingPunct="1">
              <a:spcBef>
                <a:spcPts val="0"/>
              </a:spcBef>
              <a:defRPr/>
            </a:pPr>
            <a:r>
              <a:rPr lang="en-US" sz="1100" dirty="0">
                <a:effectLst>
                  <a:outerShdw blurRad="38100" dist="38100" dir="2700000" algn="tl">
                    <a:srgbClr val="000000">
                      <a:alpha val="43137"/>
                    </a:srgbClr>
                  </a:outerShdw>
                </a:effectLst>
                <a:latin typeface="+mj-lt"/>
                <a:cs typeface="Arial" charset="0"/>
              </a:rPr>
              <a:t>Rio Rancho, NM</a:t>
            </a:r>
          </a:p>
        </p:txBody>
      </p:sp>
      <p:pic>
        <p:nvPicPr>
          <p:cNvPr id="11" name="Picture 34" descr="ph_nm1"/>
          <p:cNvPicPr>
            <a:picLocks noChangeAspect="1" noChangeArrowheads="1"/>
          </p:cNvPicPr>
          <p:nvPr/>
        </p:nvPicPr>
        <p:blipFill>
          <a:blip r:embed="rId4" cstate="print"/>
          <a:srcRect/>
          <a:stretch>
            <a:fillRect/>
          </a:stretch>
        </p:blipFill>
        <p:spPr bwMode="auto">
          <a:xfrm>
            <a:off x="661219" y="3963624"/>
            <a:ext cx="2965067" cy="2057400"/>
          </a:xfrm>
          <a:prstGeom prst="rect">
            <a:avLst/>
          </a:prstGeom>
          <a:ln>
            <a:noFill/>
          </a:ln>
          <a:effectLst>
            <a:softEdge rad="635000"/>
          </a:effectLst>
        </p:spPr>
      </p:pic>
      <p:pic>
        <p:nvPicPr>
          <p:cNvPr id="27" name="Picture 4" descr="How To Create A Curved Arrow In Photoshop ? | MacRumors Forums - Cliparts.co">
            <a:extLst>
              <a:ext uri="{FF2B5EF4-FFF2-40B4-BE49-F238E27FC236}">
                <a16:creationId xmlns:a16="http://schemas.microsoft.com/office/drawing/2014/main" id="{7708B151-C5CC-42E4-B68F-0C5D66ED387A}"/>
              </a:ext>
            </a:extLst>
          </p:cNvPr>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249235" flipH="1" flipV="1">
            <a:off x="3379432" y="1993196"/>
            <a:ext cx="892411" cy="8549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6" descr="ph_pr1"/>
          <p:cNvPicPr>
            <a:picLocks noChangeAspect="1" noChangeArrowheads="1"/>
          </p:cNvPicPr>
          <p:nvPr/>
        </p:nvPicPr>
        <p:blipFill>
          <a:blip r:embed="rId5" cstate="print"/>
          <a:stretch>
            <a:fillRect/>
          </a:stretch>
        </p:blipFill>
        <p:spPr bwMode="auto">
          <a:xfrm>
            <a:off x="3496440" y="4561841"/>
            <a:ext cx="3807008" cy="2548493"/>
          </a:xfrm>
          <a:prstGeom prst="rect">
            <a:avLst/>
          </a:prstGeom>
          <a:ln>
            <a:noFill/>
          </a:ln>
          <a:effectLst>
            <a:softEdge rad="635000"/>
          </a:effectLst>
        </p:spPr>
      </p:pic>
      <p:sp>
        <p:nvSpPr>
          <p:cNvPr id="14" name="Rectangle 13"/>
          <p:cNvSpPr/>
          <p:nvPr/>
        </p:nvSpPr>
        <p:spPr>
          <a:xfrm>
            <a:off x="1746422" y="190381"/>
            <a:ext cx="3544593" cy="646331"/>
          </a:xfrm>
          <a:prstGeom prst="rect">
            <a:avLst/>
          </a:prstGeom>
          <a:noFill/>
        </p:spPr>
        <p:txBody>
          <a:bodyPr wrap="square">
            <a:spAutoFit/>
          </a:bodyPr>
          <a:lstStyle/>
          <a:p>
            <a:pPr eaLnBrk="1" hangingPunct="1">
              <a:defRPr/>
            </a:pPr>
            <a:r>
              <a:rPr lang="en-US"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LOCATIONS – </a:t>
            </a:r>
            <a:endParaRPr lang="en-US" sz="20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5" name="TextBox 14"/>
          <p:cNvSpPr txBox="1"/>
          <p:nvPr/>
        </p:nvSpPr>
        <p:spPr>
          <a:xfrm>
            <a:off x="4660391" y="-58757"/>
            <a:ext cx="4481192" cy="584775"/>
          </a:xfrm>
          <a:prstGeom prst="rect">
            <a:avLst/>
          </a:prstGeom>
          <a:noFill/>
        </p:spPr>
        <p:txBody>
          <a:bodyPr wrap="square">
            <a:spAutoFit/>
          </a:bodyPr>
          <a:lstStyle/>
          <a:p>
            <a:pPr eaLnBrk="1" hangingPunct="1">
              <a:defRPr/>
            </a:pPr>
            <a:r>
              <a:rPr lang="en-US" alt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1</a:t>
            </a:r>
            <a:r>
              <a:rPr lang="en-US" alt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 </a:t>
            </a:r>
            <a:r>
              <a:rPr lang="en-US"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of</a:t>
            </a:r>
            <a:r>
              <a:rPr lang="en-US" alt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 </a:t>
            </a:r>
            <a:r>
              <a:rPr lang="en-US" alt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3</a:t>
            </a:r>
            <a:r>
              <a:rPr lang="en-US" alt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 </a:t>
            </a:r>
            <a:r>
              <a:rPr lang="en-US" altLang="en-U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ea typeface="Tahoma" panose="020B0604030504040204" pitchFamily="34" charset="0"/>
                <a:cs typeface="Aharoni" panose="02010803020104030203" pitchFamily="2" charset="-79"/>
              </a:rPr>
              <a:t>Companies</a:t>
            </a:r>
            <a:endParaRPr lang="en-US" sz="2000" dirty="0"/>
          </a:p>
        </p:txBody>
      </p:sp>
      <p:sp>
        <p:nvSpPr>
          <p:cNvPr id="16" name="Text Box 46"/>
          <p:cNvSpPr txBox="1">
            <a:spLocks noChangeArrowheads="1"/>
          </p:cNvSpPr>
          <p:nvPr/>
        </p:nvSpPr>
        <p:spPr bwMode="auto">
          <a:xfrm>
            <a:off x="5202036" y="6006978"/>
            <a:ext cx="3240161" cy="707886"/>
          </a:xfrm>
          <a:prstGeom prst="rect">
            <a:avLst/>
          </a:prstGeom>
          <a:noFill/>
          <a:ln w="9525">
            <a:noFill/>
            <a:miter lim="800000"/>
            <a:headEnd/>
            <a:tailEnd/>
          </a:ln>
        </p:spPr>
        <p:txBody>
          <a:bodyPr>
            <a:spAutoFit/>
            <a:scene3d>
              <a:camera prst="orthographicFront"/>
              <a:lightRig rig="soft" dir="t">
                <a:rot lat="0" lon="0" rev="0"/>
              </a:lightRig>
            </a:scene3d>
          </a:bodyPr>
          <a:lstStyle/>
          <a:p>
            <a:pPr eaLnBrk="1" hangingPunct="1">
              <a:spcBef>
                <a:spcPct val="50000"/>
              </a:spcBef>
              <a:defRPr/>
            </a:pPr>
            <a:r>
              <a:rPr lang="en-US" sz="2000" spc="50" dirty="0">
                <a:ln w="6350">
                  <a:solidFill>
                    <a:schemeClr val="tx1"/>
                  </a:solidFill>
                  <a:prstDash val="solid"/>
                </a:ln>
                <a:solidFill>
                  <a:schemeClr val="accent1">
                    <a:lumMod val="60000"/>
                    <a:lumOff val="40000"/>
                  </a:schemeClr>
                </a:solidFill>
                <a:effectLst>
                  <a:glow rad="254000">
                    <a:schemeClr val="accent1">
                      <a:alpha val="0"/>
                    </a:schemeClr>
                  </a:glow>
                  <a:outerShdw blurRad="279400" dist="152400" dir="2400000" sx="98000" sy="98000" algn="tl" rotWithShape="0">
                    <a:prstClr val="black">
                      <a:alpha val="80000"/>
                    </a:prstClr>
                  </a:outerShdw>
                </a:effectLst>
                <a:latin typeface="Aharoni" panose="02010803020104030203" pitchFamily="2" charset="-79"/>
                <a:cs typeface="Aharoni" panose="02010803020104030203" pitchFamily="2" charset="-79"/>
              </a:rPr>
              <a:t>Phoenix</a:t>
            </a:r>
            <a:r>
              <a:rPr lang="en-US" sz="2000" spc="50" dirty="0">
                <a:ln w="6350">
                  <a:solidFill>
                    <a:schemeClr val="tx1"/>
                  </a:solidFill>
                  <a:prstDash val="solid"/>
                </a:ln>
                <a:solidFill>
                  <a:srgbClr val="FC0416"/>
                </a:solidFill>
                <a:effectLst>
                  <a:glow rad="254000">
                    <a:schemeClr val="accent1">
                      <a:alpha val="0"/>
                    </a:schemeClr>
                  </a:glow>
                  <a:outerShdw blurRad="279400" dist="152400" dir="2400000" sx="98000" sy="98000" algn="tl" rotWithShape="0">
                    <a:prstClr val="black">
                      <a:alpha val="80000"/>
                    </a:prstClr>
                  </a:outerShdw>
                </a:effectLst>
                <a:latin typeface="Aharoni" panose="02010803020104030203" pitchFamily="2" charset="-79"/>
                <a:cs typeface="Aharoni" panose="02010803020104030203" pitchFamily="2" charset="-79"/>
              </a:rPr>
              <a:t> </a:t>
            </a:r>
            <a:r>
              <a:rPr lang="en-US" sz="2000" spc="50" dirty="0">
                <a:ln w="6350">
                  <a:solidFill>
                    <a:schemeClr val="tx1"/>
                  </a:solidFill>
                  <a:prstDash val="solid"/>
                </a:ln>
                <a:solidFill>
                  <a:schemeClr val="accent1">
                    <a:lumMod val="60000"/>
                    <a:lumOff val="40000"/>
                  </a:schemeClr>
                </a:solidFill>
                <a:effectLst>
                  <a:glow rad="254000">
                    <a:schemeClr val="accent1">
                      <a:alpha val="0"/>
                    </a:schemeClr>
                  </a:glow>
                  <a:outerShdw blurRad="279400" dist="152400" dir="2400000" sx="98000" sy="98000" algn="tl" rotWithShape="0">
                    <a:prstClr val="black">
                      <a:alpha val="80000"/>
                    </a:prstClr>
                  </a:outerShdw>
                </a:effectLst>
                <a:latin typeface="Aharoni" panose="02010803020104030203" pitchFamily="2" charset="-79"/>
                <a:cs typeface="Aharoni" panose="02010803020104030203" pitchFamily="2" charset="-79"/>
              </a:rPr>
              <a:t>Cables Inc.  Aguadilla, PR</a:t>
            </a:r>
          </a:p>
        </p:txBody>
      </p:sp>
      <p:pic>
        <p:nvPicPr>
          <p:cNvPr id="2" name="Picture 1"/>
          <p:cNvPicPr>
            <a:picLocks noChangeAspect="1"/>
          </p:cNvPicPr>
          <p:nvPr/>
        </p:nvPicPr>
        <p:blipFill>
          <a:blip r:embed="rId6"/>
          <a:stretch>
            <a:fillRect/>
          </a:stretch>
        </p:blipFill>
        <p:spPr>
          <a:xfrm>
            <a:off x="3817037" y="3614599"/>
            <a:ext cx="141191" cy="267238"/>
          </a:xfrm>
          <a:prstGeom prst="rect">
            <a:avLst/>
          </a:prstGeom>
        </p:spPr>
      </p:pic>
      <p:pic>
        <p:nvPicPr>
          <p:cNvPr id="17" name="Picture 16"/>
          <p:cNvPicPr>
            <a:picLocks noChangeAspect="1"/>
          </p:cNvPicPr>
          <p:nvPr/>
        </p:nvPicPr>
        <p:blipFill>
          <a:blip r:embed="rId6"/>
          <a:stretch>
            <a:fillRect/>
          </a:stretch>
        </p:blipFill>
        <p:spPr>
          <a:xfrm>
            <a:off x="2683269" y="3149823"/>
            <a:ext cx="141191" cy="267238"/>
          </a:xfrm>
          <a:prstGeom prst="rect">
            <a:avLst/>
          </a:prstGeom>
        </p:spPr>
      </p:pic>
      <p:pic>
        <p:nvPicPr>
          <p:cNvPr id="18" name="Picture 17"/>
          <p:cNvPicPr>
            <a:picLocks noChangeAspect="1"/>
          </p:cNvPicPr>
          <p:nvPr/>
        </p:nvPicPr>
        <p:blipFill>
          <a:blip r:embed="rId6"/>
          <a:stretch>
            <a:fillRect/>
          </a:stretch>
        </p:blipFill>
        <p:spPr>
          <a:xfrm>
            <a:off x="3772576" y="2957902"/>
            <a:ext cx="141191" cy="267238"/>
          </a:xfrm>
          <a:prstGeom prst="rect">
            <a:avLst/>
          </a:prstGeom>
        </p:spPr>
      </p:pic>
      <p:sp>
        <p:nvSpPr>
          <p:cNvPr id="9" name="Text Box 44"/>
          <p:cNvSpPr txBox="1">
            <a:spLocks noChangeArrowheads="1"/>
          </p:cNvSpPr>
          <p:nvPr/>
        </p:nvSpPr>
        <p:spPr>
          <a:xfrm>
            <a:off x="3913767" y="1402122"/>
            <a:ext cx="2576538" cy="539122"/>
          </a:xfrm>
          <a:prstGeom prst="rect">
            <a:avLst/>
          </a:prstGeom>
          <a:ln>
            <a:miter lim="800000"/>
            <a:headEnd/>
            <a:tailEnd/>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100" dirty="0">
                <a:solidFill>
                  <a:schemeClr val="tx1"/>
                </a:solidFill>
                <a:effectLst>
                  <a:outerShdw blurRad="38100" dist="38100" dir="2700000" algn="tl">
                    <a:srgbClr val="000000">
                      <a:alpha val="43137"/>
                    </a:srgbClr>
                  </a:outerShdw>
                </a:effectLst>
                <a:latin typeface="+mj-lt"/>
              </a:rPr>
              <a:t>Phoenix Electronics Enterprises</a:t>
            </a:r>
          </a:p>
          <a:p>
            <a:pPr marL="0" indent="0">
              <a:buFontTx/>
              <a:buNone/>
              <a:defRPr/>
            </a:pPr>
            <a:r>
              <a:rPr lang="en-US" sz="1100" dirty="0">
                <a:solidFill>
                  <a:schemeClr val="tx1"/>
                </a:solidFill>
                <a:effectLst>
                  <a:outerShdw blurRad="38100" dist="38100" dir="2700000" algn="tl">
                    <a:srgbClr val="000000">
                      <a:alpha val="43137"/>
                    </a:srgbClr>
                  </a:outerShdw>
                </a:effectLst>
                <a:latin typeface="+mj-lt"/>
              </a:rPr>
              <a:t>Highland, NY (Corporate Headquarters</a:t>
            </a:r>
            <a:r>
              <a:rPr lang="en-US" sz="1200" dirty="0">
                <a:solidFill>
                  <a:schemeClr val="tx1"/>
                </a:solidFill>
                <a:effectLst>
                  <a:outerShdw blurRad="38100" dist="38100" dir="2700000" algn="tl">
                    <a:srgbClr val="000000">
                      <a:alpha val="43137"/>
                    </a:srgbClr>
                  </a:outerShdw>
                </a:effectLst>
                <a:latin typeface="+mj-lt"/>
              </a:rPr>
              <a:t>)</a:t>
            </a:r>
          </a:p>
        </p:txBody>
      </p:sp>
      <p:pic>
        <p:nvPicPr>
          <p:cNvPr id="26" name="Picture 4" descr="How To Create A Curved Arrow In Photoshop ? | MacRumors Forums - Cliparts.co">
            <a:extLst>
              <a:ext uri="{FF2B5EF4-FFF2-40B4-BE49-F238E27FC236}">
                <a16:creationId xmlns:a16="http://schemas.microsoft.com/office/drawing/2014/main" id="{0284B6A6-BFF8-45BC-9B21-1879456CCF40}"/>
              </a:ext>
            </a:extLst>
          </p:cNvPr>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73147">
            <a:off x="1654444" y="3148266"/>
            <a:ext cx="1190304" cy="18182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 descr="ph_hlnd2"/>
          <p:cNvPicPr>
            <a:picLocks noChangeAspect="1" noChangeArrowheads="1"/>
          </p:cNvPicPr>
          <p:nvPr/>
        </p:nvPicPr>
        <p:blipFill>
          <a:blip r:embed="rId7" cstate="print"/>
          <a:srcRect/>
          <a:stretch>
            <a:fillRect/>
          </a:stretch>
        </p:blipFill>
        <p:spPr>
          <a:xfrm>
            <a:off x="1244563" y="368908"/>
            <a:ext cx="3159794" cy="2057400"/>
          </a:xfrm>
          <a:prstGeom prst="rect">
            <a:avLst/>
          </a:prstGeom>
          <a:ln>
            <a:noFill/>
          </a:ln>
          <a:effectLst>
            <a:softEdge rad="635000"/>
          </a:effectLst>
        </p:spPr>
      </p:pic>
    </p:spTree>
    <p:extLst>
      <p:ext uri="{BB962C8B-B14F-4D97-AF65-F5344CB8AC3E}">
        <p14:creationId xmlns:p14="http://schemas.microsoft.com/office/powerpoint/2010/main" val="22087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3000"/>
                                        <p:tgtEl>
                                          <p:spTgt spid="15"/>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3000"/>
                                        <p:tgtEl>
                                          <p:spTgt spid="13"/>
                                        </p:tgtEl>
                                      </p:cBhvr>
                                    </p:animEffect>
                                  </p:childTnLst>
                                </p:cTn>
                              </p:par>
                            </p:childTnLst>
                          </p:cTn>
                        </p:par>
                        <p:par>
                          <p:cTn id="12" fill="hold">
                            <p:stCondLst>
                              <p:cond delay="65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3000"/>
                                        <p:tgtEl>
                                          <p:spTgt spid="9"/>
                                        </p:tgtEl>
                                      </p:cBhvr>
                                    </p:animEffec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0"/>
                                        <p:tgtEl>
                                          <p:spTgt spid="11"/>
                                        </p:tgtEl>
                                      </p:cBhvr>
                                    </p:animEffect>
                                  </p:childTnLst>
                                </p:cTn>
                              </p:par>
                            </p:childTnLst>
                          </p:cTn>
                        </p:par>
                        <p:par>
                          <p:cTn id="20" fill="hold">
                            <p:stCondLst>
                              <p:cond delay="12500"/>
                            </p:stCondLst>
                            <p:childTnLst>
                              <p:par>
                                <p:cTn id="21" presetID="1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Top)">
                                      <p:cBhvr>
                                        <p:cTn id="23" dur="3000"/>
                                        <p:tgtEl>
                                          <p:spTgt spid="10"/>
                                        </p:tgtEl>
                                      </p:cBhvr>
                                    </p:animEffect>
                                  </p:childTnLst>
                                </p:cTn>
                              </p:par>
                            </p:childTnLst>
                          </p:cTn>
                        </p:par>
                        <p:par>
                          <p:cTn id="24" fill="hold">
                            <p:stCondLst>
                              <p:cond delay="15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0"/>
                                        <p:tgtEl>
                                          <p:spTgt spid="12"/>
                                        </p:tgtEl>
                                      </p:cBhvr>
                                    </p:animEffect>
                                  </p:childTnLst>
                                </p:cTn>
                              </p:par>
                            </p:childTnLst>
                          </p:cTn>
                        </p:par>
                        <p:par>
                          <p:cTn id="28" fill="hold">
                            <p:stCondLst>
                              <p:cond delay="18500"/>
                            </p:stCondLst>
                            <p:childTnLst>
                              <p:par>
                                <p:cTn id="29" presetID="1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Right)">
                                      <p:cBhvr>
                                        <p:cTn id="3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or: Elbow 32">
            <a:extLst>
              <a:ext uri="{FF2B5EF4-FFF2-40B4-BE49-F238E27FC236}">
                <a16:creationId xmlns:a16="http://schemas.microsoft.com/office/drawing/2014/main" id="{5B406018-0432-AC9C-D64F-261930B370E6}"/>
              </a:ext>
            </a:extLst>
          </p:cNvPr>
          <p:cNvCxnSpPr>
            <a:cxnSpLocks/>
          </p:cNvCxnSpPr>
          <p:nvPr/>
        </p:nvCxnSpPr>
        <p:spPr>
          <a:xfrm rot="16200000" flipH="1">
            <a:off x="8700705" y="4031338"/>
            <a:ext cx="1397266" cy="132736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Line 25">
            <a:extLst>
              <a:ext uri="{FF2B5EF4-FFF2-40B4-BE49-F238E27FC236}">
                <a16:creationId xmlns:a16="http://schemas.microsoft.com/office/drawing/2014/main" id="{B552FE5C-BAC5-60CE-4D1B-079488B0A5B9}"/>
              </a:ext>
            </a:extLst>
          </p:cNvPr>
          <p:cNvSpPr>
            <a:spLocks noChangeShapeType="1"/>
          </p:cNvSpPr>
          <p:nvPr/>
        </p:nvSpPr>
        <p:spPr bwMode="auto">
          <a:xfrm>
            <a:off x="8397944" y="3348616"/>
            <a:ext cx="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a:extLst>
              <a:ext uri="{FF2B5EF4-FFF2-40B4-BE49-F238E27FC236}">
                <a16:creationId xmlns:a16="http://schemas.microsoft.com/office/drawing/2014/main" id="{142B6328-50FF-42FD-93A0-F060A0A6A57F}"/>
              </a:ext>
            </a:extLst>
          </p:cNvPr>
          <p:cNvSpPr>
            <a:spLocks noChangeShapeType="1"/>
          </p:cNvSpPr>
          <p:nvPr/>
        </p:nvSpPr>
        <p:spPr bwMode="auto">
          <a:xfrm>
            <a:off x="10327844" y="4366268"/>
            <a:ext cx="0" cy="1143000"/>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wrap="none" anchor="ctr"/>
          <a:lstStyle/>
          <a:p>
            <a:pPr eaLnBrk="1" hangingPunct="1">
              <a:defRPr/>
            </a:pPr>
            <a:endParaRPr lang="en-US"/>
          </a:p>
        </p:txBody>
      </p:sp>
      <p:sp>
        <p:nvSpPr>
          <p:cNvPr id="2" name="Line 4"/>
          <p:cNvSpPr>
            <a:spLocks noChangeShapeType="1"/>
          </p:cNvSpPr>
          <p:nvPr/>
        </p:nvSpPr>
        <p:spPr bwMode="auto">
          <a:xfrm>
            <a:off x="5804407" y="2046204"/>
            <a:ext cx="0" cy="1295400"/>
          </a:xfrm>
          <a:prstGeom prst="line">
            <a:avLst/>
          </a:prstGeom>
          <a:ln>
            <a:solidFill>
              <a:schemeClr val="tx1"/>
            </a:solidFill>
            <a:headEnd/>
            <a:tailEnd/>
          </a:ln>
          <a:effectLst/>
        </p:spPr>
        <p:style>
          <a:lnRef idx="3">
            <a:schemeClr val="dk1"/>
          </a:lnRef>
          <a:fillRef idx="0">
            <a:schemeClr val="dk1"/>
          </a:fillRef>
          <a:effectRef idx="2">
            <a:schemeClr val="dk1"/>
          </a:effectRef>
          <a:fontRef idx="minor">
            <a:schemeClr val="tx1"/>
          </a:fontRef>
        </p:style>
        <p:txBody>
          <a:bodyPr/>
          <a:lstStyle/>
          <a:p>
            <a:pPr eaLnBrk="1" hangingPunct="1">
              <a:defRPr/>
            </a:pPr>
            <a:endParaRPr lang="en-US"/>
          </a:p>
        </p:txBody>
      </p:sp>
      <p:sp>
        <p:nvSpPr>
          <p:cNvPr id="3" name="Line 5"/>
          <p:cNvSpPr>
            <a:spLocks noChangeShapeType="1"/>
          </p:cNvSpPr>
          <p:nvPr/>
        </p:nvSpPr>
        <p:spPr bwMode="auto">
          <a:xfrm flipH="1">
            <a:off x="10258040" y="3367089"/>
            <a:ext cx="0" cy="338137"/>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wrap="none" lIns="90488" tIns="44450" rIns="90488" bIns="44450" anchor="ctr"/>
          <a:lstStyle/>
          <a:p>
            <a:pPr eaLnBrk="1" hangingPunct="1">
              <a:defRPr/>
            </a:pPr>
            <a:endParaRPr lang="en-US"/>
          </a:p>
        </p:txBody>
      </p:sp>
      <p:sp>
        <p:nvSpPr>
          <p:cNvPr id="4" name="Line 6"/>
          <p:cNvSpPr>
            <a:spLocks noChangeShapeType="1"/>
          </p:cNvSpPr>
          <p:nvPr/>
        </p:nvSpPr>
        <p:spPr bwMode="auto">
          <a:xfrm flipH="1">
            <a:off x="2142923" y="3350476"/>
            <a:ext cx="3667" cy="4499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 Box 7"/>
          <p:cNvSpPr txBox="1">
            <a:spLocks noChangeArrowheads="1"/>
          </p:cNvSpPr>
          <p:nvPr/>
        </p:nvSpPr>
        <p:spPr bwMode="auto">
          <a:xfrm>
            <a:off x="4438436" y="1493301"/>
            <a:ext cx="2868813" cy="523220"/>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square" lIns="0" tIns="0" rIns="0" bIns="0" anchor="ctr">
            <a:spAutoFit/>
          </a:bodyPr>
          <a:lstStyle/>
          <a:p>
            <a:pPr algn="ctr" defTabSz="1055688" eaLnBrk="1" hangingPunct="1">
              <a:defRPr/>
            </a:pPr>
            <a:r>
              <a:rPr lang="en-US" b="1" dirty="0">
                <a:solidFill>
                  <a:schemeClr val="bg1"/>
                </a:solidFill>
                <a:latin typeface="Arial Narrow" pitchFamily="34" charset="0"/>
              </a:rPr>
              <a:t>Manager General Operations</a:t>
            </a:r>
          </a:p>
          <a:p>
            <a:pPr algn="ctr" defTabSz="1055688" eaLnBrk="1" hangingPunct="1">
              <a:defRPr/>
            </a:pPr>
            <a:r>
              <a:rPr lang="en-US" sz="1600" dirty="0">
                <a:solidFill>
                  <a:schemeClr val="bg1"/>
                </a:solidFill>
                <a:latin typeface="Arial Narrow" pitchFamily="34" charset="0"/>
              </a:rPr>
              <a:t>Phoenix Cables Inc. Puerto Rico</a:t>
            </a:r>
          </a:p>
        </p:txBody>
      </p:sp>
      <p:sp>
        <p:nvSpPr>
          <p:cNvPr id="6" name="Line 8"/>
          <p:cNvSpPr>
            <a:spLocks noChangeShapeType="1"/>
          </p:cNvSpPr>
          <p:nvPr/>
        </p:nvSpPr>
        <p:spPr bwMode="auto">
          <a:xfrm flipH="1">
            <a:off x="5805117" y="2749987"/>
            <a:ext cx="498475" cy="0"/>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en-US"/>
          </a:p>
        </p:txBody>
      </p:sp>
      <p:sp>
        <p:nvSpPr>
          <p:cNvPr id="7" name="Rectangle 9"/>
          <p:cNvSpPr>
            <a:spLocks noChangeArrowheads="1"/>
          </p:cNvSpPr>
          <p:nvPr/>
        </p:nvSpPr>
        <p:spPr bwMode="auto">
          <a:xfrm>
            <a:off x="6264802" y="2328029"/>
            <a:ext cx="2394244" cy="731520"/>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endParaRPr lang="en-US" sz="2000" dirty="0">
              <a:solidFill>
                <a:schemeClr val="tx1"/>
              </a:solidFill>
              <a:latin typeface="Arial Narrow" pitchFamily="34" charset="0"/>
            </a:endParaRPr>
          </a:p>
          <a:p>
            <a:pPr algn="ctr" defTabSz="1357313">
              <a:defRPr/>
            </a:pPr>
            <a:r>
              <a:rPr lang="en-US" sz="1600" b="1" dirty="0">
                <a:solidFill>
                  <a:schemeClr val="bg1"/>
                </a:solidFill>
                <a:latin typeface="Arial Narrow" pitchFamily="34" charset="0"/>
              </a:rPr>
              <a:t>Information Technology</a:t>
            </a:r>
          </a:p>
          <a:p>
            <a:pPr algn="ctr" defTabSz="1357313">
              <a:defRPr/>
            </a:pPr>
            <a:r>
              <a:rPr lang="en-US" sz="1400" dirty="0">
                <a:solidFill>
                  <a:schemeClr val="bg1"/>
                </a:solidFill>
                <a:latin typeface="Arial Narrow" pitchFamily="34" charset="0"/>
              </a:rPr>
              <a:t>(Corporate)</a:t>
            </a:r>
          </a:p>
          <a:p>
            <a:pPr algn="ctr" defTabSz="1357313">
              <a:defRPr/>
            </a:pPr>
            <a:endParaRPr lang="en-US" sz="2000" dirty="0">
              <a:solidFill>
                <a:schemeClr val="tx1"/>
              </a:solidFill>
              <a:latin typeface="Arial Narrow" pitchFamily="34" charset="0"/>
            </a:endParaRPr>
          </a:p>
        </p:txBody>
      </p:sp>
      <p:sp>
        <p:nvSpPr>
          <p:cNvPr id="8" name="Line 10"/>
          <p:cNvSpPr>
            <a:spLocks noChangeShapeType="1"/>
          </p:cNvSpPr>
          <p:nvPr/>
        </p:nvSpPr>
        <p:spPr bwMode="auto">
          <a:xfrm flipV="1">
            <a:off x="2149903" y="3348612"/>
            <a:ext cx="8103939" cy="8844"/>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en-US"/>
          </a:p>
        </p:txBody>
      </p:sp>
      <p:sp>
        <p:nvSpPr>
          <p:cNvPr id="9" name="Line 11"/>
          <p:cNvSpPr>
            <a:spLocks noChangeShapeType="1"/>
          </p:cNvSpPr>
          <p:nvPr/>
        </p:nvSpPr>
        <p:spPr bwMode="auto">
          <a:xfrm flipH="1">
            <a:off x="4154590" y="3372506"/>
            <a:ext cx="1" cy="434930"/>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a:lstStyle/>
          <a:p>
            <a:pPr eaLnBrk="1" hangingPunct="1">
              <a:defRPr/>
            </a:pPr>
            <a:endParaRPr lang="en-US"/>
          </a:p>
        </p:txBody>
      </p:sp>
      <p:sp>
        <p:nvSpPr>
          <p:cNvPr id="13" name="Rectangle 24"/>
          <p:cNvSpPr>
            <a:spLocks noChangeArrowheads="1"/>
          </p:cNvSpPr>
          <p:nvPr/>
        </p:nvSpPr>
        <p:spPr bwMode="auto">
          <a:xfrm>
            <a:off x="3258086" y="5053369"/>
            <a:ext cx="1751012" cy="638175"/>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sz="1600" b="1" dirty="0">
                <a:solidFill>
                  <a:schemeClr val="bg1"/>
                </a:solidFill>
                <a:latin typeface="Arial Narrow" pitchFamily="34" charset="0"/>
              </a:rPr>
              <a:t>Document Control</a:t>
            </a:r>
          </a:p>
        </p:txBody>
      </p:sp>
      <p:sp>
        <p:nvSpPr>
          <p:cNvPr id="14" name="Line 25"/>
          <p:cNvSpPr>
            <a:spLocks noChangeShapeType="1"/>
          </p:cNvSpPr>
          <p:nvPr/>
        </p:nvSpPr>
        <p:spPr bwMode="auto">
          <a:xfrm>
            <a:off x="6289632" y="3348612"/>
            <a:ext cx="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26"/>
          <p:cNvSpPr>
            <a:spLocks noChangeArrowheads="1"/>
          </p:cNvSpPr>
          <p:nvPr/>
        </p:nvSpPr>
        <p:spPr bwMode="auto">
          <a:xfrm>
            <a:off x="1242068" y="3681202"/>
            <a:ext cx="1760537" cy="675754"/>
          </a:xfrm>
          <a:prstGeom prst="rect">
            <a:avLst/>
          </a:prstGeom>
          <a:solidFill>
            <a:schemeClr val="tx1"/>
          </a:solidFill>
          <a:ln w="1905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b="1" dirty="0">
                <a:solidFill>
                  <a:schemeClr val="bg1"/>
                </a:solidFill>
                <a:latin typeface="Arial Narrow" pitchFamily="34" charset="0"/>
              </a:rPr>
              <a:t>Accounting</a:t>
            </a:r>
            <a:endParaRPr lang="en-US" sz="2000" b="1" dirty="0">
              <a:latin typeface="Arial Narrow" pitchFamily="34" charset="0"/>
            </a:endParaRPr>
          </a:p>
        </p:txBody>
      </p:sp>
      <p:sp>
        <p:nvSpPr>
          <p:cNvPr id="16" name="Rectangle 30"/>
          <p:cNvSpPr>
            <a:spLocks noChangeArrowheads="1"/>
          </p:cNvSpPr>
          <p:nvPr/>
        </p:nvSpPr>
        <p:spPr bwMode="auto">
          <a:xfrm>
            <a:off x="3334284" y="3702345"/>
            <a:ext cx="1751012" cy="666116"/>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b="1" dirty="0">
                <a:solidFill>
                  <a:schemeClr val="bg1"/>
                </a:solidFill>
                <a:latin typeface="Arial Narrow" pitchFamily="34" charset="0"/>
              </a:rPr>
              <a:t>Customer Service</a:t>
            </a:r>
          </a:p>
        </p:txBody>
      </p:sp>
      <p:sp>
        <p:nvSpPr>
          <p:cNvPr id="18" name="Rectangle 33"/>
          <p:cNvSpPr>
            <a:spLocks noChangeArrowheads="1"/>
          </p:cNvSpPr>
          <p:nvPr/>
        </p:nvSpPr>
        <p:spPr bwMode="auto">
          <a:xfrm>
            <a:off x="5378959" y="3712074"/>
            <a:ext cx="1928290" cy="632520"/>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b="1" dirty="0">
                <a:solidFill>
                  <a:schemeClr val="bg1"/>
                </a:solidFill>
                <a:latin typeface="Arial Narrow" pitchFamily="34" charset="0"/>
              </a:rPr>
              <a:t>Quality Assurance</a:t>
            </a:r>
          </a:p>
        </p:txBody>
      </p:sp>
      <p:sp>
        <p:nvSpPr>
          <p:cNvPr id="19" name="Line 11"/>
          <p:cNvSpPr>
            <a:spLocks noChangeShapeType="1"/>
          </p:cNvSpPr>
          <p:nvPr/>
        </p:nvSpPr>
        <p:spPr bwMode="auto">
          <a:xfrm>
            <a:off x="5804407" y="4366268"/>
            <a:ext cx="0" cy="304800"/>
          </a:xfrm>
          <a:prstGeom prst="line">
            <a:avLst/>
          </a:prstGeom>
          <a:ln>
            <a:solidFill>
              <a:schemeClr val="tx1"/>
            </a:solidFill>
            <a:headEnd/>
            <a:tailEnd/>
          </a:ln>
          <a:effectLst/>
        </p:spPr>
        <p:style>
          <a:lnRef idx="3">
            <a:schemeClr val="dk1"/>
          </a:lnRef>
          <a:fillRef idx="0">
            <a:schemeClr val="dk1"/>
          </a:fillRef>
          <a:effectRef idx="2">
            <a:schemeClr val="dk1"/>
          </a:effectRef>
          <a:fontRef idx="minor">
            <a:schemeClr val="tx1"/>
          </a:fontRef>
        </p:style>
        <p:txBody>
          <a:bodyPr/>
          <a:lstStyle/>
          <a:p>
            <a:pPr eaLnBrk="1" hangingPunct="1">
              <a:defRPr/>
            </a:pPr>
            <a:endParaRPr lang="en-US"/>
          </a:p>
        </p:txBody>
      </p:sp>
      <p:sp>
        <p:nvSpPr>
          <p:cNvPr id="20" name="Line 19"/>
          <p:cNvSpPr>
            <a:spLocks noChangeShapeType="1"/>
          </p:cNvSpPr>
          <p:nvPr/>
        </p:nvSpPr>
        <p:spPr bwMode="auto">
          <a:xfrm flipH="1">
            <a:off x="4221010" y="4666498"/>
            <a:ext cx="1576173" cy="1"/>
          </a:xfrm>
          <a:prstGeom prst="line">
            <a:avLst/>
          </a:prstGeom>
          <a:ln>
            <a:solidFill>
              <a:schemeClr val="tx1"/>
            </a:solidFill>
            <a:headEnd/>
            <a:tailEnd/>
          </a:ln>
        </p:spPr>
        <p:style>
          <a:lnRef idx="3">
            <a:schemeClr val="dk1"/>
          </a:lnRef>
          <a:fillRef idx="0">
            <a:schemeClr val="dk1"/>
          </a:fillRef>
          <a:effectRef idx="2">
            <a:schemeClr val="dk1"/>
          </a:effectRef>
          <a:fontRef idx="minor">
            <a:schemeClr val="tx1"/>
          </a:fontRef>
        </p:style>
        <p:txBody>
          <a:bodyPr wrap="none" anchor="ctr"/>
          <a:lstStyle/>
          <a:p>
            <a:pPr eaLnBrk="1" hangingPunct="1">
              <a:defRPr/>
            </a:pPr>
            <a:endParaRPr lang="en-US"/>
          </a:p>
        </p:txBody>
      </p:sp>
      <p:cxnSp>
        <p:nvCxnSpPr>
          <p:cNvPr id="21" name="Straight Connector 20"/>
          <p:cNvCxnSpPr/>
          <p:nvPr/>
        </p:nvCxnSpPr>
        <p:spPr bwMode="auto">
          <a:xfrm rot="5400000">
            <a:off x="4014582" y="4877636"/>
            <a:ext cx="422275" cy="0"/>
          </a:xfrm>
          <a:prstGeom prst="line">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2" name="Rectangle 21"/>
          <p:cNvSpPr>
            <a:spLocks noChangeArrowheads="1"/>
          </p:cNvSpPr>
          <p:nvPr/>
        </p:nvSpPr>
        <p:spPr bwMode="auto">
          <a:xfrm>
            <a:off x="7398846" y="5048550"/>
            <a:ext cx="1747837" cy="638175"/>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sz="1600" b="1" dirty="0">
                <a:solidFill>
                  <a:schemeClr val="bg1"/>
                </a:solidFill>
                <a:latin typeface="Arial Narrow" pitchFamily="34" charset="0"/>
              </a:rPr>
              <a:t>Group Leader</a:t>
            </a:r>
          </a:p>
        </p:txBody>
      </p:sp>
      <p:sp>
        <p:nvSpPr>
          <p:cNvPr id="23" name="Rectangle 22"/>
          <p:cNvSpPr/>
          <p:nvPr/>
        </p:nvSpPr>
        <p:spPr>
          <a:xfrm>
            <a:off x="2993200" y="295080"/>
            <a:ext cx="5067989" cy="523220"/>
          </a:xfrm>
          <a:prstGeom prst="rect">
            <a:avLst/>
          </a:prstGeom>
          <a:noFill/>
        </p:spPr>
        <p:txBody>
          <a:bodyPr wrap="none">
            <a:spAutoFit/>
          </a:bodyPr>
          <a:lstStyle/>
          <a:p>
            <a:pPr algn="ctr" eaLnBrk="1" hangingPunct="1">
              <a:defRPr/>
            </a:pPr>
            <a:r>
              <a:rPr lang="en-US" alt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ORGANIZATIONAL</a:t>
            </a:r>
            <a:r>
              <a:rPr lang="en-US"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 STRUCTURE</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endParaRPr>
          </a:p>
        </p:txBody>
      </p:sp>
      <p:cxnSp>
        <p:nvCxnSpPr>
          <p:cNvPr id="25" name="Straight Connector 24"/>
          <p:cNvCxnSpPr>
            <a:cxnSpLocks/>
          </p:cNvCxnSpPr>
          <p:nvPr/>
        </p:nvCxnSpPr>
        <p:spPr bwMode="auto">
          <a:xfrm>
            <a:off x="8281354" y="4366268"/>
            <a:ext cx="0" cy="792559"/>
          </a:xfrm>
          <a:prstGeom prst="line">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6" name="Rectangle 24"/>
          <p:cNvSpPr>
            <a:spLocks noChangeArrowheads="1"/>
          </p:cNvSpPr>
          <p:nvPr/>
        </p:nvSpPr>
        <p:spPr bwMode="auto">
          <a:xfrm>
            <a:off x="5337346" y="5056850"/>
            <a:ext cx="1751012" cy="638175"/>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sz="1600" b="1" dirty="0">
                <a:solidFill>
                  <a:schemeClr val="bg1"/>
                </a:solidFill>
                <a:latin typeface="Arial Narrow" pitchFamily="34" charset="0"/>
              </a:rPr>
              <a:t>Shipping/Receiving</a:t>
            </a:r>
          </a:p>
        </p:txBody>
      </p:sp>
      <p:sp>
        <p:nvSpPr>
          <p:cNvPr id="28" name="Rectangle 32">
            <a:extLst>
              <a:ext uri="{FF2B5EF4-FFF2-40B4-BE49-F238E27FC236}">
                <a16:creationId xmlns:a16="http://schemas.microsoft.com/office/drawing/2014/main" id="{D09331F2-8107-482E-9957-C56EF5301FA4}"/>
              </a:ext>
            </a:extLst>
          </p:cNvPr>
          <p:cNvSpPr>
            <a:spLocks noChangeArrowheads="1"/>
          </p:cNvSpPr>
          <p:nvPr/>
        </p:nvSpPr>
        <p:spPr bwMode="auto">
          <a:xfrm>
            <a:off x="9441008" y="5048550"/>
            <a:ext cx="1749425" cy="638175"/>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sz="1600" b="1" dirty="0">
                <a:solidFill>
                  <a:schemeClr val="bg1"/>
                </a:solidFill>
                <a:latin typeface="Arial Narrow" pitchFamily="34" charset="0"/>
              </a:rPr>
              <a:t>Stockroom</a:t>
            </a:r>
            <a:endParaRPr lang="en-US" sz="1600" b="1" dirty="0">
              <a:latin typeface="Arial Narrow" pitchFamily="34" charset="0"/>
            </a:endParaRPr>
          </a:p>
        </p:txBody>
      </p:sp>
      <p:sp>
        <p:nvSpPr>
          <p:cNvPr id="11" name="Rectangle 15"/>
          <p:cNvSpPr>
            <a:spLocks noChangeArrowheads="1"/>
          </p:cNvSpPr>
          <p:nvPr/>
        </p:nvSpPr>
        <p:spPr bwMode="auto">
          <a:xfrm>
            <a:off x="7568643" y="3729612"/>
            <a:ext cx="1749425" cy="638175"/>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b="1" dirty="0">
                <a:solidFill>
                  <a:schemeClr val="bg1"/>
                </a:solidFill>
                <a:latin typeface="Arial Narrow" pitchFamily="34" charset="0"/>
              </a:rPr>
              <a:t>Production</a:t>
            </a:r>
          </a:p>
        </p:txBody>
      </p:sp>
      <p:cxnSp>
        <p:nvCxnSpPr>
          <p:cNvPr id="31" name="Connector: Elbow 30">
            <a:extLst>
              <a:ext uri="{FF2B5EF4-FFF2-40B4-BE49-F238E27FC236}">
                <a16:creationId xmlns:a16="http://schemas.microsoft.com/office/drawing/2014/main" id="{6113E617-67ED-4AB8-B1C7-A061D9D696CA}"/>
              </a:ext>
            </a:extLst>
          </p:cNvPr>
          <p:cNvCxnSpPr>
            <a:cxnSpLocks/>
          </p:cNvCxnSpPr>
          <p:nvPr/>
        </p:nvCxnSpPr>
        <p:spPr>
          <a:xfrm rot="5400000">
            <a:off x="6080822" y="4384461"/>
            <a:ext cx="775854" cy="739468"/>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30">
            <a:extLst>
              <a:ext uri="{FF2B5EF4-FFF2-40B4-BE49-F238E27FC236}">
                <a16:creationId xmlns:a16="http://schemas.microsoft.com/office/drawing/2014/main" id="{E39D57E2-6890-A90A-2E6B-4AE8E960FBA9}"/>
              </a:ext>
            </a:extLst>
          </p:cNvPr>
          <p:cNvSpPr>
            <a:spLocks noChangeArrowheads="1"/>
          </p:cNvSpPr>
          <p:nvPr/>
        </p:nvSpPr>
        <p:spPr bwMode="auto">
          <a:xfrm>
            <a:off x="9494306" y="3726033"/>
            <a:ext cx="1751012" cy="641389"/>
          </a:xfrm>
          <a:prstGeom prst="rect">
            <a:avLst/>
          </a:prstGeom>
          <a:solidFill>
            <a:schemeClr val="tx1"/>
          </a:solidFill>
          <a:ln w="12700">
            <a:solidFill>
              <a:schemeClr val="bg1"/>
            </a:solidFill>
            <a:headEnd/>
            <a:tailEnd/>
          </a:ln>
        </p:spPr>
        <p:style>
          <a:lnRef idx="0">
            <a:schemeClr val="accent2"/>
          </a:lnRef>
          <a:fillRef idx="3">
            <a:schemeClr val="accent2"/>
          </a:fillRef>
          <a:effectRef idx="3">
            <a:schemeClr val="accent2"/>
          </a:effectRef>
          <a:fontRef idx="minor">
            <a:schemeClr val="lt1"/>
          </a:fontRef>
        </p:style>
        <p:txBody>
          <a:bodyPr wrap="none" lIns="135628" tIns="67814" rIns="135628" bIns="67814" anchor="ctr"/>
          <a:lstStyle/>
          <a:p>
            <a:pPr algn="ctr" defTabSz="1357313">
              <a:defRPr/>
            </a:pPr>
            <a:r>
              <a:rPr lang="en-US" b="1" dirty="0">
                <a:solidFill>
                  <a:schemeClr val="bg1"/>
                </a:solidFill>
                <a:latin typeface="Arial Narrow" pitchFamily="34" charset="0"/>
              </a:rPr>
              <a:t>Purchasing</a:t>
            </a:r>
          </a:p>
        </p:txBody>
      </p:sp>
    </p:spTree>
    <p:extLst>
      <p:ext uri="{BB962C8B-B14F-4D97-AF65-F5344CB8AC3E}">
        <p14:creationId xmlns:p14="http://schemas.microsoft.com/office/powerpoint/2010/main" val="17384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53"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53"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par>
                          <p:cTn id="60" fill="hold">
                            <p:stCondLst>
                              <p:cond delay="6000"/>
                            </p:stCondLst>
                            <p:childTnLst>
                              <p:par>
                                <p:cTn id="61" presetID="53"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7000"/>
                            </p:stCondLst>
                            <p:childTnLst>
                              <p:par>
                                <p:cTn id="71" presetID="53" presetClass="entr" presetSubtype="0"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7500"/>
                            </p:stCondLst>
                            <p:childTnLst>
                              <p:par>
                                <p:cTn id="77" presetID="53"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8000"/>
                            </p:stCondLst>
                            <p:childTnLst>
                              <p:par>
                                <p:cTn id="83" presetID="22" presetClass="entr" presetSubtype="1"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up)">
                                      <p:cBhvr>
                                        <p:cTn id="85" dur="500"/>
                                        <p:tgtEl>
                                          <p:spTgt spid="3"/>
                                        </p:tgtEl>
                                      </p:cBhvr>
                                    </p:animEffect>
                                  </p:childTnLst>
                                </p:cTn>
                              </p:par>
                            </p:childTnLst>
                          </p:cTn>
                        </p:par>
                        <p:par>
                          <p:cTn id="86" fill="hold">
                            <p:stCondLst>
                              <p:cond delay="8500"/>
                            </p:stCondLst>
                            <p:childTnLst>
                              <p:par>
                                <p:cTn id="87" presetID="53"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9000"/>
                            </p:stCondLst>
                            <p:childTnLst>
                              <p:par>
                                <p:cTn id="93" presetID="53" presetClass="entr" presetSubtype="0"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par>
                          <p:cTn id="98" fill="hold">
                            <p:stCondLst>
                              <p:cond delay="9500"/>
                            </p:stCondLst>
                            <p:childTnLst>
                              <p:par>
                                <p:cTn id="99" presetID="22" presetClass="entr" presetSubtype="1"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up)">
                                      <p:cBhvr>
                                        <p:cTn id="101" dur="500"/>
                                        <p:tgtEl>
                                          <p:spTgt spid="25"/>
                                        </p:tgtEl>
                                      </p:cBhvr>
                                    </p:animEffect>
                                  </p:childTnLst>
                                </p:cTn>
                              </p:par>
                            </p:childTnLst>
                          </p:cTn>
                        </p:par>
                        <p:par>
                          <p:cTn id="102" fill="hold">
                            <p:stCondLst>
                              <p:cond delay="10000"/>
                            </p:stCondLst>
                            <p:childTnLst>
                              <p:par>
                                <p:cTn id="103" presetID="53" presetClass="entr" presetSubtype="0"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10500"/>
                            </p:stCondLst>
                            <p:childTnLst>
                              <p:par>
                                <p:cTn id="109" presetID="22" presetClass="entr" presetSubtype="1"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up)">
                                      <p:cBhvr>
                                        <p:cTn id="111" dur="500"/>
                                        <p:tgtEl>
                                          <p:spTgt spid="29"/>
                                        </p:tgtEl>
                                      </p:cBhvr>
                                    </p:animEffect>
                                  </p:childTnLst>
                                </p:cTn>
                              </p:par>
                            </p:childTnLst>
                          </p:cTn>
                        </p:par>
                        <p:par>
                          <p:cTn id="112" fill="hold">
                            <p:stCondLst>
                              <p:cond delay="11000"/>
                            </p:stCondLst>
                            <p:childTnLst>
                              <p:par>
                                <p:cTn id="113" presetID="53" presetClass="entr" presetSubtype="0" fill="hold"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up)">
                                      <p:cBhvr>
                                        <p:cTn id="1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3510CC0-8EC7-4473-BA11-2804F4C3C4B3}"/>
              </a:ext>
            </a:extLst>
          </p:cNvPr>
          <p:cNvPicPr>
            <a:picLocks noChangeAspect="1"/>
          </p:cNvPicPr>
          <p:nvPr/>
        </p:nvPicPr>
        <p:blipFill>
          <a:blip r:embed="rId2"/>
          <a:stretch>
            <a:fillRect/>
          </a:stretch>
        </p:blipFill>
        <p:spPr>
          <a:xfrm>
            <a:off x="1592786" y="1656219"/>
            <a:ext cx="4699540" cy="2563385"/>
          </a:xfrm>
          <a:prstGeom prst="rect">
            <a:avLst/>
          </a:prstGeom>
        </p:spPr>
      </p:pic>
      <p:graphicFrame>
        <p:nvGraphicFramePr>
          <p:cNvPr id="17" name="Group 55"/>
          <p:cNvGraphicFramePr>
            <a:graphicFrameLocks noGrp="1"/>
          </p:cNvGraphicFramePr>
          <p:nvPr>
            <p:extLst>
              <p:ext uri="{D42A27DB-BD31-4B8C-83A1-F6EECF244321}">
                <p14:modId xmlns:p14="http://schemas.microsoft.com/office/powerpoint/2010/main" val="543201616"/>
              </p:ext>
            </p:extLst>
          </p:nvPr>
        </p:nvGraphicFramePr>
        <p:xfrm>
          <a:off x="7604830" y="278545"/>
          <a:ext cx="4216795" cy="6499637"/>
        </p:xfrm>
        <a:graphic>
          <a:graphicData uri="http://schemas.openxmlformats.org/drawingml/2006/table">
            <a:tbl>
              <a:tblPr>
                <a:solidFill>
                  <a:schemeClr val="tx2">
                    <a:lumMod val="60000"/>
                    <a:lumOff val="40000"/>
                  </a:schemeClr>
                </a:solidFill>
                <a:effectLst/>
                <a:tableStyleId>{3C2FFA5D-87B4-456A-9821-1D502468CF0F}</a:tableStyleId>
              </a:tblPr>
              <a:tblGrid>
                <a:gridCol w="1203165">
                  <a:extLst>
                    <a:ext uri="{9D8B030D-6E8A-4147-A177-3AD203B41FA5}">
                      <a16:colId xmlns:a16="http://schemas.microsoft.com/office/drawing/2014/main" val="20000"/>
                    </a:ext>
                  </a:extLst>
                </a:gridCol>
                <a:gridCol w="3013630">
                  <a:extLst>
                    <a:ext uri="{9D8B030D-6E8A-4147-A177-3AD203B41FA5}">
                      <a16:colId xmlns:a16="http://schemas.microsoft.com/office/drawing/2014/main" val="20001"/>
                    </a:ext>
                  </a:extLst>
                </a:gridCol>
              </a:tblGrid>
              <a:tr h="357382">
                <a:tc>
                  <a:txBody>
                    <a:bodyPr/>
                    <a:lstStyle/>
                    <a:p>
                      <a:pPr marL="0" marR="0" lvl="0" indent="0" algn="l" defTabSz="914400" rtl="0" eaLnBrk="1" fontAlgn="base" latinLnBrk="0" hangingPunct="1">
                        <a:lnSpc>
                          <a:spcPct val="145000"/>
                        </a:lnSpc>
                        <a:spcBef>
                          <a:spcPct val="0"/>
                        </a:spcBef>
                        <a:spcAft>
                          <a:spcPct val="0"/>
                        </a:spcAft>
                        <a:buClrTx/>
                        <a:buSzTx/>
                        <a:buFontTx/>
                        <a:buNone/>
                        <a:tabLst/>
                      </a:pPr>
                      <a:r>
                        <a:rPr kumimoji="0" lang="en-US" sz="1200" b="1" u="none" strike="noStrike" cap="none" normalizeH="0" baseline="0" dirty="0">
                          <a:ln>
                            <a:noFill/>
                          </a:ln>
                          <a:effectLst/>
                          <a:latin typeface="Calibri" pitchFamily="34" charset="0"/>
                        </a:rPr>
                        <a:t>Experience</a:t>
                      </a:r>
                      <a:endParaRPr kumimoji="0" lang="en-US" sz="12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tc>
                  <a:txBody>
                    <a:bodyPr/>
                    <a:lstStyle/>
                    <a:p>
                      <a:pPr marL="0" marR="0" lvl="0" indent="0" algn="l" defTabSz="914400" rtl="0" eaLnBrk="1" fontAlgn="base" latinLnBrk="0" hangingPunct="1">
                        <a:lnSpc>
                          <a:spcPct val="145000"/>
                        </a:lnSpc>
                        <a:spcBef>
                          <a:spcPct val="0"/>
                        </a:spcBef>
                        <a:spcAft>
                          <a:spcPct val="0"/>
                        </a:spcAft>
                        <a:buClrTx/>
                        <a:buSzTx/>
                        <a:buFontTx/>
                        <a:buNone/>
                        <a:tabLst/>
                      </a:pPr>
                      <a:r>
                        <a:rPr kumimoji="0" lang="en-US" sz="1200" b="1" u="none" strike="noStrike" cap="none" normalizeH="0" baseline="0" dirty="0">
                          <a:ln>
                            <a:noFill/>
                          </a:ln>
                          <a:effectLst/>
                          <a:latin typeface="Calibri" pitchFamily="34" charset="0"/>
                        </a:rPr>
                        <a:t>40+ years Cable Assembly Experience</a:t>
                      </a:r>
                      <a:endParaRPr kumimoji="0" lang="en-US" sz="12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extLst>
                  <a:ext uri="{0D108BD9-81ED-4DB2-BD59-A6C34878D82A}">
                    <a16:rowId xmlns:a16="http://schemas.microsoft.com/office/drawing/2014/main" val="10000"/>
                  </a:ext>
                </a:extLst>
              </a:tr>
              <a:tr h="376765">
                <a:tc>
                  <a:txBody>
                    <a:bodyPr/>
                    <a:lstStyle/>
                    <a:p>
                      <a:pPr marL="0" marR="0" lvl="0" indent="0" algn="l" defTabSz="914400" rtl="0" eaLnBrk="1" fontAlgn="base" latinLnBrk="0" hangingPunct="1">
                        <a:lnSpc>
                          <a:spcPct val="145000"/>
                        </a:lnSpc>
                        <a:spcBef>
                          <a:spcPct val="0"/>
                        </a:spcBef>
                        <a:spcAft>
                          <a:spcPct val="0"/>
                        </a:spcAft>
                        <a:buClrTx/>
                        <a:buSzTx/>
                        <a:buFontTx/>
                        <a:buNone/>
                        <a:tabLst/>
                      </a:pPr>
                      <a:r>
                        <a:rPr kumimoji="0" lang="en-US" sz="1200" b="1" u="none" strike="noStrike" cap="none" normalizeH="0" baseline="0" dirty="0">
                          <a:ln>
                            <a:noFill/>
                          </a:ln>
                          <a:effectLst/>
                          <a:latin typeface="Calibri" pitchFamily="34" charset="0"/>
                        </a:rPr>
                        <a:t>Revenue</a:t>
                      </a:r>
                      <a:endParaRPr kumimoji="0" lang="en-US" sz="12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tc>
                  <a:txBody>
                    <a:bodyPr/>
                    <a:lstStyle/>
                    <a:p>
                      <a:pPr marL="0" marR="0" lvl="0" indent="0" algn="l" defTabSz="914400" rtl="0" eaLnBrk="1" fontAlgn="base" latinLnBrk="0" hangingPunct="1">
                        <a:lnSpc>
                          <a:spcPct val="145000"/>
                        </a:lnSpc>
                        <a:spcBef>
                          <a:spcPct val="0"/>
                        </a:spcBef>
                        <a:spcAft>
                          <a:spcPct val="0"/>
                        </a:spcAft>
                        <a:buClrTx/>
                        <a:buSzTx/>
                        <a:buFontTx/>
                        <a:buNone/>
                        <a:tabLst/>
                        <a:defRPr/>
                      </a:pPr>
                      <a:r>
                        <a:rPr kumimoji="0" lang="en-US" sz="1200" b="1" u="none" strike="noStrike" cap="none" normalizeH="0" baseline="0" dirty="0">
                          <a:ln>
                            <a:noFill/>
                          </a:ln>
                          <a:effectLst/>
                          <a:latin typeface="Calibri" pitchFamily="34" charset="0"/>
                        </a:rPr>
                        <a:t>$2.5 MM/Yr – PR  </a:t>
                      </a:r>
                      <a:r>
                        <a:rPr kumimoji="0" lang="en-US" sz="1100" b="1" u="none" strike="noStrike" cap="none" normalizeH="0" baseline="0" dirty="0">
                          <a:ln>
                            <a:noFill/>
                          </a:ln>
                          <a:effectLst/>
                          <a:latin typeface="Calibri" pitchFamily="34" charset="0"/>
                        </a:rPr>
                        <a:t>(20 MM/Yr) corporatewide</a:t>
                      </a:r>
                      <a:endParaRPr kumimoji="0" lang="en-US" sz="11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extLst>
                  <a:ext uri="{0D108BD9-81ED-4DB2-BD59-A6C34878D82A}">
                    <a16:rowId xmlns:a16="http://schemas.microsoft.com/office/drawing/2014/main" val="10001"/>
                  </a:ext>
                </a:extLst>
              </a:tr>
              <a:tr h="2487324">
                <a:tc>
                  <a:txBody>
                    <a:bodyPr/>
                    <a:lstStyle/>
                    <a:p>
                      <a:pPr marL="0" marR="0" lvl="0" indent="0" algn="l" defTabSz="914400" rtl="0" eaLnBrk="1" fontAlgn="base" latinLnBrk="0" hangingPunct="1">
                        <a:lnSpc>
                          <a:spcPct val="145000"/>
                        </a:lnSpc>
                        <a:spcBef>
                          <a:spcPct val="0"/>
                        </a:spcBef>
                        <a:spcAft>
                          <a:spcPct val="0"/>
                        </a:spcAft>
                        <a:buClrTx/>
                        <a:buSzTx/>
                        <a:buFontTx/>
                        <a:buNone/>
                        <a:tabLst/>
                      </a:pPr>
                      <a:r>
                        <a:rPr kumimoji="0" lang="en-US" sz="1200" b="1" u="none" strike="noStrike" cap="none" normalizeH="0" baseline="0" dirty="0">
                          <a:ln>
                            <a:noFill/>
                          </a:ln>
                          <a:effectLst/>
                          <a:latin typeface="Calibri" pitchFamily="34" charset="0"/>
                        </a:rPr>
                        <a:t>Customers - PR</a:t>
                      </a:r>
                      <a:endParaRPr kumimoji="0" lang="en-US" sz="12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tc>
                  <a:txBody>
                    <a:bodyPr/>
                    <a:lstStyle/>
                    <a:p>
                      <a:pPr algn="l"/>
                      <a:r>
                        <a:rPr lang="en-US" sz="1200" b="1" kern="1200" baseline="0" dirty="0">
                          <a:solidFill>
                            <a:schemeClr val="dk1"/>
                          </a:solidFill>
                          <a:latin typeface="Calibri" pitchFamily="34" charset="0"/>
                          <a:ea typeface="+mn-ea"/>
                          <a:cs typeface="+mn-cs"/>
                        </a:rPr>
                        <a:t>Aerospace Southwest</a:t>
                      </a:r>
                    </a:p>
                    <a:p>
                      <a:pPr algn="l"/>
                      <a:r>
                        <a:rPr lang="en-US" sz="1200" b="1" kern="1200" baseline="0" dirty="0">
                          <a:solidFill>
                            <a:schemeClr val="dk1"/>
                          </a:solidFill>
                          <a:latin typeface="Calibri" pitchFamily="34" charset="0"/>
                          <a:ea typeface="+mn-ea"/>
                          <a:cs typeface="+mn-cs"/>
                        </a:rPr>
                        <a:t>APC (Worldwide) </a:t>
                      </a:r>
                    </a:p>
                    <a:p>
                      <a:pPr algn="l"/>
                      <a:r>
                        <a:rPr lang="en-US" sz="1200" b="1" kern="1200" baseline="0" dirty="0">
                          <a:solidFill>
                            <a:schemeClr val="dk1"/>
                          </a:solidFill>
                          <a:latin typeface="Calibri" pitchFamily="34" charset="0"/>
                          <a:ea typeface="+mn-ea"/>
                          <a:cs typeface="+mn-cs"/>
                        </a:rPr>
                        <a:t>APW </a:t>
                      </a:r>
                    </a:p>
                    <a:p>
                      <a:pPr algn="l"/>
                      <a:r>
                        <a:rPr lang="en-US" sz="1200" b="1" kern="1200" baseline="0" dirty="0">
                          <a:solidFill>
                            <a:schemeClr val="dk1"/>
                          </a:solidFill>
                          <a:latin typeface="Calibri" pitchFamily="34" charset="0"/>
                          <a:ea typeface="+mn-ea"/>
                          <a:cs typeface="+mn-cs"/>
                        </a:rPr>
                        <a:t>Cardinal Health </a:t>
                      </a:r>
                    </a:p>
                    <a:p>
                      <a:pPr algn="l"/>
                      <a:r>
                        <a:rPr lang="en-US" sz="1200" b="1" kern="1200" baseline="0" dirty="0">
                          <a:solidFill>
                            <a:schemeClr val="dk1"/>
                          </a:solidFill>
                          <a:latin typeface="Calibri" pitchFamily="34" charset="0"/>
                          <a:ea typeface="+mn-ea"/>
                          <a:cs typeface="+mn-cs"/>
                        </a:rPr>
                        <a:t>Digital Network Products Group</a:t>
                      </a:r>
                    </a:p>
                    <a:p>
                      <a:pPr algn="l"/>
                      <a:r>
                        <a:rPr lang="en-US" sz="1200" b="1" kern="1200" baseline="0" dirty="0">
                          <a:solidFill>
                            <a:schemeClr val="dk1"/>
                          </a:solidFill>
                          <a:latin typeface="Calibri" pitchFamily="34" charset="0"/>
                          <a:ea typeface="+mn-ea"/>
                          <a:cs typeface="+mn-cs"/>
                        </a:rPr>
                        <a:t>Eaton (Cutler Hammer)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dk1"/>
                          </a:solidFill>
                          <a:latin typeface="Calibri" pitchFamily="34" charset="0"/>
                          <a:ea typeface="+mn-ea"/>
                          <a:cs typeface="+mn-cs"/>
                        </a:rPr>
                        <a:t>EBI (Electro-Biology Inc.)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dk1"/>
                          </a:solidFill>
                          <a:latin typeface="Calibri" pitchFamily="34" charset="0"/>
                          <a:ea typeface="+mn-ea"/>
                          <a:cs typeface="+mn-cs"/>
                        </a:rPr>
                        <a:t>Flight Systems</a:t>
                      </a:r>
                    </a:p>
                    <a:p>
                      <a:pPr algn="l"/>
                      <a:r>
                        <a:rPr lang="en-US" sz="1200" b="1" kern="1200" baseline="0" dirty="0">
                          <a:solidFill>
                            <a:schemeClr val="dk1"/>
                          </a:solidFill>
                          <a:latin typeface="Calibri" pitchFamily="34" charset="0"/>
                          <a:ea typeface="+mn-ea"/>
                          <a:cs typeface="+mn-cs"/>
                        </a:rPr>
                        <a:t>General Electric Ind. (ABB-Various Divisions) </a:t>
                      </a:r>
                    </a:p>
                    <a:p>
                      <a:pPr algn="l"/>
                      <a:r>
                        <a:rPr lang="en-US" sz="1200" b="1" kern="1200" baseline="0" dirty="0">
                          <a:solidFill>
                            <a:schemeClr val="dk1"/>
                          </a:solidFill>
                          <a:latin typeface="Calibri" pitchFamily="34" charset="0"/>
                          <a:ea typeface="+mn-ea"/>
                          <a:cs typeface="+mn-cs"/>
                        </a:rPr>
                        <a:t>Hewlett Packard</a:t>
                      </a:r>
                    </a:p>
                    <a:p>
                      <a:pPr algn="l"/>
                      <a:r>
                        <a:rPr lang="en-US" sz="1200" b="1" kern="1200" baseline="0" dirty="0">
                          <a:solidFill>
                            <a:schemeClr val="dk1"/>
                          </a:solidFill>
                          <a:latin typeface="Calibri" pitchFamily="34" charset="0"/>
                          <a:ea typeface="+mn-ea"/>
                          <a:cs typeface="+mn-cs"/>
                        </a:rPr>
                        <a:t>IMS (Anixter)</a:t>
                      </a:r>
                    </a:p>
                    <a:p>
                      <a:pPr algn="l"/>
                      <a:r>
                        <a:rPr lang="en-US" sz="1200" b="1" kern="1200" baseline="0" dirty="0">
                          <a:solidFill>
                            <a:schemeClr val="dk1"/>
                          </a:solidFill>
                          <a:latin typeface="Calibri" pitchFamily="34" charset="0"/>
                          <a:ea typeface="+mn-ea"/>
                          <a:cs typeface="+mn-cs"/>
                        </a:rPr>
                        <a:t>Jabil (Worldwide)</a:t>
                      </a:r>
                    </a:p>
                    <a:p>
                      <a:pPr algn="l"/>
                      <a:r>
                        <a:rPr lang="en-US" sz="1200" b="1" kern="1200" baseline="0" dirty="0">
                          <a:solidFill>
                            <a:schemeClr val="dk1"/>
                          </a:solidFill>
                          <a:latin typeface="Calibri" pitchFamily="34" charset="0"/>
                          <a:ea typeface="+mn-ea"/>
                          <a:cs typeface="+mn-cs"/>
                        </a:rPr>
                        <a:t>Keytronics Electronics</a:t>
                      </a:r>
                    </a:p>
                    <a:p>
                      <a:pPr algn="l"/>
                      <a:r>
                        <a:rPr lang="en-US" sz="1200" b="1" kern="1200" baseline="0" dirty="0">
                          <a:solidFill>
                            <a:schemeClr val="dk1"/>
                          </a:solidFill>
                          <a:latin typeface="Calibri" pitchFamily="34" charset="0"/>
                          <a:ea typeface="+mn-ea"/>
                          <a:cs typeface="+mn-cs"/>
                        </a:rPr>
                        <a:t>Lift</a:t>
                      </a:r>
                    </a:p>
                    <a:p>
                      <a:pPr algn="l"/>
                      <a:r>
                        <a:rPr lang="en-US" sz="1200" b="1" kern="1200" baseline="0" dirty="0">
                          <a:solidFill>
                            <a:schemeClr val="dk1"/>
                          </a:solidFill>
                          <a:latin typeface="Calibri" pitchFamily="34" charset="0"/>
                          <a:ea typeface="+mn-ea"/>
                          <a:cs typeface="+mn-cs"/>
                        </a:rPr>
                        <a:t>Microchip </a:t>
                      </a:r>
                    </a:p>
                    <a:p>
                      <a:pPr algn="l"/>
                      <a:r>
                        <a:rPr lang="en-US" sz="1200" b="1" kern="1200" baseline="0" dirty="0">
                          <a:solidFill>
                            <a:schemeClr val="dk1"/>
                          </a:solidFill>
                          <a:latin typeface="Calibri" pitchFamily="34" charset="0"/>
                          <a:ea typeface="+mn-ea"/>
                          <a:cs typeface="+mn-cs"/>
                        </a:rPr>
                        <a:t>Sanmina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dk1"/>
                          </a:solidFill>
                          <a:latin typeface="Calibri" pitchFamily="34" charset="0"/>
                          <a:ea typeface="+mn-ea"/>
                          <a:cs typeface="+mn-cs"/>
                        </a:rPr>
                        <a:t>Ultra Clean Technology</a:t>
                      </a:r>
                    </a:p>
                  </a:txBody>
                  <a:tcPr marL="91455" marR="91455" marT="45717" marB="45717" horzOverflow="overflow">
                    <a:solidFill>
                      <a:schemeClr val="bg1"/>
                    </a:solidFill>
                  </a:tcPr>
                </a:tc>
                <a:extLst>
                  <a:ext uri="{0D108BD9-81ED-4DB2-BD59-A6C34878D82A}">
                    <a16:rowId xmlns:a16="http://schemas.microsoft.com/office/drawing/2014/main" val="10002"/>
                  </a:ext>
                </a:extLst>
              </a:tr>
              <a:tr h="1566093">
                <a:tc>
                  <a:txBody>
                    <a:bodyPr/>
                    <a:lstStyle/>
                    <a:p>
                      <a:pPr marL="0" marR="0" lvl="0" indent="0" algn="l" defTabSz="914400" rtl="0" eaLnBrk="1" fontAlgn="base" latinLnBrk="0" hangingPunct="1">
                        <a:lnSpc>
                          <a:spcPct val="145000"/>
                        </a:lnSpc>
                        <a:spcBef>
                          <a:spcPct val="0"/>
                        </a:spcBef>
                        <a:spcAft>
                          <a:spcPct val="0"/>
                        </a:spcAft>
                        <a:buClrTx/>
                        <a:buSzTx/>
                        <a:buFontTx/>
                        <a:buNone/>
                        <a:tabLst/>
                      </a:pPr>
                      <a:r>
                        <a:rPr kumimoji="0" lang="en-US" sz="1200" b="1" u="none" strike="noStrike" cap="none" normalizeH="0" baseline="0" dirty="0">
                          <a:ln>
                            <a:noFill/>
                          </a:ln>
                          <a:effectLst/>
                          <a:latin typeface="Calibri" pitchFamily="34" charset="0"/>
                        </a:rPr>
                        <a:t>Markets Served</a:t>
                      </a:r>
                      <a:endParaRPr kumimoji="0" lang="en-US" sz="12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tc>
                  <a:txBody>
                    <a:bodyPr/>
                    <a:lstStyle/>
                    <a:p>
                      <a:r>
                        <a:rPr lang="en-US" sz="1200" b="1" kern="1200" dirty="0">
                          <a:solidFill>
                            <a:schemeClr val="dk1"/>
                          </a:solidFill>
                          <a:latin typeface="+mn-lt"/>
                          <a:ea typeface="+mn-ea"/>
                          <a:cs typeface="+mn-cs"/>
                        </a:rPr>
                        <a:t>Communications </a:t>
                      </a:r>
                    </a:p>
                    <a:p>
                      <a:r>
                        <a:rPr lang="en-US" sz="1200" b="1" kern="1200" dirty="0">
                          <a:solidFill>
                            <a:schemeClr val="dk1"/>
                          </a:solidFill>
                          <a:latin typeface="+mn-lt"/>
                          <a:ea typeface="+mn-ea"/>
                          <a:cs typeface="+mn-cs"/>
                        </a:rPr>
                        <a:t>Telecommunications </a:t>
                      </a:r>
                    </a:p>
                    <a:p>
                      <a:r>
                        <a:rPr lang="en-US" sz="1200" b="1" kern="1200" dirty="0">
                          <a:solidFill>
                            <a:schemeClr val="dk1"/>
                          </a:solidFill>
                          <a:latin typeface="+mn-lt"/>
                          <a:ea typeface="+mn-ea"/>
                          <a:cs typeface="+mn-cs"/>
                        </a:rPr>
                        <a:t>Electronics</a:t>
                      </a:r>
                    </a:p>
                    <a:p>
                      <a:r>
                        <a:rPr lang="en-US" sz="1200" b="1" kern="1200" dirty="0">
                          <a:solidFill>
                            <a:schemeClr val="dk1"/>
                          </a:solidFill>
                          <a:latin typeface="+mn-lt"/>
                          <a:ea typeface="+mn-ea"/>
                          <a:cs typeface="+mn-cs"/>
                        </a:rPr>
                        <a:t>Aerospace </a:t>
                      </a:r>
                    </a:p>
                    <a:p>
                      <a:r>
                        <a:rPr lang="en-US" sz="1200" b="1" kern="1200" dirty="0">
                          <a:solidFill>
                            <a:schemeClr val="dk1"/>
                          </a:solidFill>
                          <a:latin typeface="+mn-lt"/>
                          <a:ea typeface="+mn-ea"/>
                          <a:cs typeface="+mn-cs"/>
                        </a:rPr>
                        <a:t>Military</a:t>
                      </a:r>
                    </a:p>
                    <a:p>
                      <a:r>
                        <a:rPr lang="en-US" sz="1200" b="1" kern="1200" dirty="0">
                          <a:solidFill>
                            <a:schemeClr val="dk1"/>
                          </a:solidFill>
                          <a:latin typeface="+mn-lt"/>
                          <a:ea typeface="+mn-ea"/>
                          <a:cs typeface="+mn-cs"/>
                        </a:rPr>
                        <a:t>Medical Equipment </a:t>
                      </a:r>
                    </a:p>
                    <a:p>
                      <a:r>
                        <a:rPr lang="en-US" sz="1200" b="1" kern="1200" dirty="0">
                          <a:solidFill>
                            <a:schemeClr val="dk1"/>
                          </a:solidFill>
                          <a:latin typeface="+mn-lt"/>
                          <a:ea typeface="+mn-ea"/>
                          <a:cs typeface="+mn-cs"/>
                        </a:rPr>
                        <a:t>Industrial Equipment </a:t>
                      </a:r>
                    </a:p>
                    <a:p>
                      <a:r>
                        <a:rPr lang="en-US" sz="1200" b="1" kern="1200" dirty="0">
                          <a:solidFill>
                            <a:schemeClr val="dk1"/>
                          </a:solidFill>
                          <a:latin typeface="+mn-lt"/>
                          <a:ea typeface="+mn-ea"/>
                          <a:cs typeface="+mn-cs"/>
                        </a:rPr>
                        <a:t>Power Distribution </a:t>
                      </a:r>
                    </a:p>
                    <a:p>
                      <a:r>
                        <a:rPr lang="en-US" sz="1200" b="1" kern="1200" dirty="0">
                          <a:solidFill>
                            <a:schemeClr val="dk1"/>
                          </a:solidFill>
                          <a:latin typeface="+mn-lt"/>
                          <a:ea typeface="+mn-ea"/>
                          <a:cs typeface="+mn-cs"/>
                        </a:rPr>
                        <a:t>Automotive </a:t>
                      </a:r>
                    </a:p>
                    <a:p>
                      <a:r>
                        <a:rPr lang="en-US" sz="1200" b="1" kern="1200" dirty="0">
                          <a:solidFill>
                            <a:schemeClr val="dk1"/>
                          </a:solidFill>
                          <a:latin typeface="+mn-lt"/>
                          <a:ea typeface="+mn-ea"/>
                          <a:cs typeface="+mn-cs"/>
                        </a:rPr>
                        <a:t>Surveillance Equipment </a:t>
                      </a:r>
                    </a:p>
                  </a:txBody>
                  <a:tcPr marL="91455" marR="91455" marT="45717" marB="45717" anchor="ctr" horzOverflow="overflow">
                    <a:solidFill>
                      <a:schemeClr val="bg1"/>
                    </a:solidFill>
                  </a:tcPr>
                </a:tc>
                <a:extLst>
                  <a:ext uri="{0D108BD9-81ED-4DB2-BD59-A6C34878D82A}">
                    <a16:rowId xmlns:a16="http://schemas.microsoft.com/office/drawing/2014/main" val="10003"/>
                  </a:ext>
                </a:extLst>
              </a:tr>
              <a:tr h="644862">
                <a:tc>
                  <a:txBody>
                    <a:bodyPr/>
                    <a:lstStyle/>
                    <a:p>
                      <a:pPr marL="0" marR="0" lvl="0" indent="0" algn="l" defTabSz="914400" rtl="0" eaLnBrk="1" fontAlgn="base" latinLnBrk="0" hangingPunct="1">
                        <a:lnSpc>
                          <a:spcPct val="145000"/>
                        </a:lnSpc>
                        <a:spcBef>
                          <a:spcPct val="0"/>
                        </a:spcBef>
                        <a:spcAft>
                          <a:spcPct val="0"/>
                        </a:spcAft>
                        <a:buClrTx/>
                        <a:buSzTx/>
                        <a:buFontTx/>
                        <a:buNone/>
                        <a:tabLst/>
                      </a:pPr>
                      <a:r>
                        <a:rPr kumimoji="0" lang="en-US" sz="1200" b="1" u="none" strike="noStrike" cap="none" normalizeH="0" baseline="0" dirty="0">
                          <a:ln>
                            <a:noFill/>
                          </a:ln>
                          <a:effectLst/>
                          <a:latin typeface="Calibri" pitchFamily="34" charset="0"/>
                        </a:rPr>
                        <a:t>Products</a:t>
                      </a:r>
                      <a:endParaRPr kumimoji="0" lang="en-US" sz="1200" b="1" i="0" u="none" strike="noStrike" cap="none" normalizeH="0" baseline="0" dirty="0">
                        <a:ln>
                          <a:noFill/>
                        </a:ln>
                        <a:solidFill>
                          <a:schemeClr val="tx1"/>
                        </a:solidFill>
                        <a:effectLst/>
                        <a:latin typeface="Calibri" pitchFamily="34" charset="0"/>
                      </a:endParaRPr>
                    </a:p>
                  </a:txBody>
                  <a:tcPr marL="91455" marR="91455" marT="45717" marB="45717"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latin typeface="Calibri" pitchFamily="34" charset="0"/>
                        </a:rPr>
                        <a:t>Cable and Harnesses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latin typeface="Calibri" pitchFamily="34" charset="0"/>
                        </a:rPr>
                        <a:t>Over-molded Assemblies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effectLst/>
                          <a:latin typeface="Calibri" pitchFamily="34" charset="0"/>
                        </a:rPr>
                        <a:t>Box Builds</a:t>
                      </a:r>
                    </a:p>
                  </a:txBody>
                  <a:tcPr marL="91455" marR="91455" marT="45717" marB="45717"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2" name="Rectangle 36"/>
          <p:cNvSpPr>
            <a:spLocks noChangeArrowheads="1"/>
          </p:cNvSpPr>
          <p:nvPr/>
        </p:nvSpPr>
        <p:spPr bwMode="auto">
          <a:xfrm>
            <a:off x="2671763" y="3919884"/>
            <a:ext cx="2541587" cy="265112"/>
          </a:xfrm>
          <a:prstGeom prst="rect">
            <a:avLst/>
          </a:prstGeom>
          <a:solidFill>
            <a:schemeClr val="bg1"/>
          </a:solidFill>
          <a:ln w="12700" algn="ctr">
            <a:solidFill>
              <a:schemeClr val="bg1">
                <a:lumMod val="50000"/>
              </a:schemeClr>
            </a:solidFill>
            <a:miter lim="800000"/>
            <a:headEnd/>
            <a:tailEnd/>
          </a:ln>
          <a:effectLst>
            <a:outerShdw dist="35921" dir="2700000" algn="ctr" rotWithShape="0">
              <a:srgbClr val="DDDDDD"/>
            </a:outerShdw>
          </a:effectLst>
        </p:spPr>
        <p:txBody>
          <a:bodyPr lIns="274320" tIns="91440" bIns="91440" anchor="ctr"/>
          <a:lstStyle/>
          <a:p>
            <a:pPr>
              <a:lnSpc>
                <a:spcPct val="90000"/>
              </a:lnSpc>
              <a:defRPr/>
            </a:pPr>
            <a:r>
              <a:rPr lang="en-US" sz="1100" b="1" dirty="0">
                <a:latin typeface="Arial" charset="0"/>
                <a:cs typeface="Arial" charset="0"/>
              </a:rPr>
              <a:t>12,500 sq ft</a:t>
            </a:r>
          </a:p>
        </p:txBody>
      </p:sp>
      <p:sp>
        <p:nvSpPr>
          <p:cNvPr id="3" name="Rectangle 37"/>
          <p:cNvSpPr>
            <a:spLocks noChangeArrowheads="1"/>
          </p:cNvSpPr>
          <p:nvPr/>
        </p:nvSpPr>
        <p:spPr bwMode="auto">
          <a:xfrm>
            <a:off x="3181912" y="1410896"/>
            <a:ext cx="2749550" cy="333375"/>
          </a:xfrm>
          <a:prstGeom prst="rect">
            <a:avLst/>
          </a:prstGeom>
          <a:solidFill>
            <a:schemeClr val="bg1"/>
          </a:solidFill>
          <a:ln w="12700" algn="ctr">
            <a:solidFill>
              <a:schemeClr val="bg1">
                <a:lumMod val="50000"/>
              </a:schemeClr>
            </a:solidFill>
            <a:miter lim="800000"/>
            <a:headEnd/>
            <a:tailEnd/>
          </a:ln>
          <a:effectLst>
            <a:outerShdw dist="35921" dir="2700000" algn="ctr" rotWithShape="0">
              <a:srgbClr val="DDDDDD"/>
            </a:outerShdw>
          </a:effectLst>
        </p:spPr>
        <p:txBody>
          <a:bodyPr lIns="274320" tIns="91440" bIns="91440" anchor="ctr"/>
          <a:lstStyle/>
          <a:p>
            <a:pPr>
              <a:lnSpc>
                <a:spcPct val="90000"/>
              </a:lnSpc>
              <a:defRPr/>
            </a:pPr>
            <a:r>
              <a:rPr lang="en-US" sz="1100" b="1" dirty="0">
                <a:latin typeface="Arial" charset="0"/>
                <a:cs typeface="Arial" charset="0"/>
              </a:rPr>
              <a:t>35 employees-PR, 150 + worldwide</a:t>
            </a:r>
          </a:p>
        </p:txBody>
      </p:sp>
      <p:sp>
        <p:nvSpPr>
          <p:cNvPr id="4" name="Rectangle 38"/>
          <p:cNvSpPr>
            <a:spLocks noChangeArrowheads="1"/>
          </p:cNvSpPr>
          <p:nvPr/>
        </p:nvSpPr>
        <p:spPr bwMode="auto">
          <a:xfrm>
            <a:off x="1061267" y="3944983"/>
            <a:ext cx="1524000" cy="198438"/>
          </a:xfrm>
          <a:prstGeom prst="rect">
            <a:avLst/>
          </a:prstGeom>
          <a:solidFill>
            <a:schemeClr val="bg1">
              <a:lumMod val="65000"/>
            </a:schemeClr>
          </a:solidFill>
          <a:ln>
            <a:headEnd/>
            <a:tailEnd/>
          </a:ln>
        </p:spPr>
        <p:style>
          <a:lnRef idx="0">
            <a:schemeClr val="accent4"/>
          </a:lnRef>
          <a:fillRef idx="3">
            <a:schemeClr val="accent4"/>
          </a:fillRef>
          <a:effectRef idx="3">
            <a:schemeClr val="accent4"/>
          </a:effectRef>
          <a:fontRef idx="minor">
            <a:schemeClr val="lt1"/>
          </a:fontRef>
        </p:style>
        <p:txBody>
          <a:bodyPr rIns="137160" anchor="ctr"/>
          <a:lstStyle/>
          <a:p>
            <a:pPr algn="r">
              <a:lnSpc>
                <a:spcPct val="90000"/>
              </a:lnSpc>
              <a:buClr>
                <a:srgbClr val="CC3300"/>
              </a:buClr>
              <a:buFont typeface="Monotype Sorts" pitchFamily="2" charset="2"/>
              <a:buNone/>
              <a:defRPr/>
            </a:pPr>
            <a:r>
              <a:rPr lang="en-US" sz="1100" b="1" i="1" dirty="0">
                <a:solidFill>
                  <a:schemeClr val="tx1"/>
                </a:solidFill>
              </a:rPr>
              <a:t>Mfg. Space</a:t>
            </a:r>
          </a:p>
        </p:txBody>
      </p:sp>
      <p:sp>
        <p:nvSpPr>
          <p:cNvPr id="5" name="Rectangle 39"/>
          <p:cNvSpPr>
            <a:spLocks noChangeArrowheads="1"/>
          </p:cNvSpPr>
          <p:nvPr/>
        </p:nvSpPr>
        <p:spPr bwMode="auto">
          <a:xfrm>
            <a:off x="1495987" y="1460109"/>
            <a:ext cx="1524000" cy="198437"/>
          </a:xfrm>
          <a:prstGeom prst="rect">
            <a:avLst/>
          </a:prstGeom>
          <a:solidFill>
            <a:schemeClr val="bg1">
              <a:lumMod val="65000"/>
            </a:schemeClr>
          </a:solidFill>
          <a:ln>
            <a:headEnd/>
            <a:tailEnd/>
          </a:ln>
        </p:spPr>
        <p:style>
          <a:lnRef idx="0">
            <a:schemeClr val="accent4"/>
          </a:lnRef>
          <a:fillRef idx="3">
            <a:schemeClr val="accent4"/>
          </a:fillRef>
          <a:effectRef idx="3">
            <a:schemeClr val="accent4"/>
          </a:effectRef>
          <a:fontRef idx="minor">
            <a:schemeClr val="lt1"/>
          </a:fontRef>
        </p:style>
        <p:txBody>
          <a:bodyPr rIns="137160" anchor="ctr"/>
          <a:lstStyle/>
          <a:p>
            <a:pPr algn="r">
              <a:lnSpc>
                <a:spcPct val="90000"/>
              </a:lnSpc>
              <a:buClr>
                <a:srgbClr val="CC3300"/>
              </a:buClr>
              <a:buFont typeface="Monotype Sorts" pitchFamily="2" charset="2"/>
              <a:buNone/>
              <a:defRPr/>
            </a:pPr>
            <a:r>
              <a:rPr lang="en-US" sz="1100" b="1" i="1" dirty="0">
                <a:solidFill>
                  <a:schemeClr val="tx1"/>
                </a:solidFill>
              </a:rPr>
              <a:t>Headcount</a:t>
            </a:r>
          </a:p>
        </p:txBody>
      </p:sp>
      <p:sp>
        <p:nvSpPr>
          <p:cNvPr id="6" name="Rectangle 41"/>
          <p:cNvSpPr>
            <a:spLocks noChangeArrowheads="1"/>
          </p:cNvSpPr>
          <p:nvPr/>
        </p:nvSpPr>
        <p:spPr bwMode="auto">
          <a:xfrm>
            <a:off x="3178585" y="1031450"/>
            <a:ext cx="2541587" cy="265112"/>
          </a:xfrm>
          <a:prstGeom prst="rect">
            <a:avLst/>
          </a:prstGeom>
          <a:solidFill>
            <a:schemeClr val="bg1"/>
          </a:solidFill>
          <a:ln w="12700" algn="ctr">
            <a:solidFill>
              <a:schemeClr val="bg1">
                <a:lumMod val="50000"/>
              </a:schemeClr>
            </a:solidFill>
            <a:miter lim="800000"/>
            <a:headEnd/>
            <a:tailEnd/>
          </a:ln>
          <a:effectLst>
            <a:outerShdw dist="35921" dir="2700000" algn="ctr" rotWithShape="0">
              <a:srgbClr val="DDDDDD"/>
            </a:outerShdw>
          </a:effectLst>
        </p:spPr>
        <p:txBody>
          <a:bodyPr lIns="274320" tIns="91440" bIns="91440" anchor="ctr"/>
          <a:lstStyle/>
          <a:p>
            <a:pPr>
              <a:lnSpc>
                <a:spcPct val="90000"/>
              </a:lnSpc>
              <a:defRPr/>
            </a:pPr>
            <a:r>
              <a:rPr lang="fr-FR" sz="1100" b="1" dirty="0">
                <a:latin typeface="Arial" charset="0"/>
                <a:cs typeface="Arial" charset="0"/>
              </a:rPr>
              <a:t>1989 (PR Location)</a:t>
            </a:r>
            <a:endParaRPr lang="en-US" sz="1100" b="1" dirty="0">
              <a:latin typeface="Arial" charset="0"/>
              <a:cs typeface="Arial" charset="0"/>
            </a:endParaRPr>
          </a:p>
        </p:txBody>
      </p:sp>
      <p:sp>
        <p:nvSpPr>
          <p:cNvPr id="7" name="Rectangle 42"/>
          <p:cNvSpPr>
            <a:spLocks noChangeArrowheads="1"/>
          </p:cNvSpPr>
          <p:nvPr/>
        </p:nvSpPr>
        <p:spPr bwMode="auto">
          <a:xfrm>
            <a:off x="1508687" y="1060059"/>
            <a:ext cx="1524000" cy="198437"/>
          </a:xfrm>
          <a:prstGeom prst="rect">
            <a:avLst/>
          </a:prstGeom>
          <a:solidFill>
            <a:schemeClr val="bg1">
              <a:lumMod val="65000"/>
            </a:schemeClr>
          </a:solidFill>
          <a:ln>
            <a:headEnd/>
            <a:tailEnd/>
          </a:ln>
        </p:spPr>
        <p:style>
          <a:lnRef idx="0">
            <a:schemeClr val="accent4"/>
          </a:lnRef>
          <a:fillRef idx="3">
            <a:schemeClr val="accent4"/>
          </a:fillRef>
          <a:effectRef idx="3">
            <a:schemeClr val="accent4"/>
          </a:effectRef>
          <a:fontRef idx="minor">
            <a:schemeClr val="lt1"/>
          </a:fontRef>
        </p:style>
        <p:txBody>
          <a:bodyPr rIns="137160" anchor="ctr"/>
          <a:lstStyle/>
          <a:p>
            <a:pPr algn="r">
              <a:lnSpc>
                <a:spcPct val="90000"/>
              </a:lnSpc>
              <a:buClr>
                <a:srgbClr val="CC3300"/>
              </a:buClr>
              <a:buFont typeface="Monotype Sorts" pitchFamily="2" charset="2"/>
              <a:buNone/>
              <a:defRPr/>
            </a:pPr>
            <a:r>
              <a:rPr lang="en-US" sz="1100" b="1" i="1" dirty="0">
                <a:solidFill>
                  <a:schemeClr val="tx1"/>
                </a:solidFill>
              </a:rPr>
              <a:t>Date</a:t>
            </a:r>
            <a:r>
              <a:rPr lang="en-US" sz="1100" i="1" dirty="0">
                <a:solidFill>
                  <a:schemeClr val="tx1"/>
                </a:solidFill>
              </a:rPr>
              <a:t> </a:t>
            </a:r>
            <a:r>
              <a:rPr lang="en-US" sz="1100" b="1" i="1" dirty="0">
                <a:solidFill>
                  <a:schemeClr val="tx1"/>
                </a:solidFill>
              </a:rPr>
              <a:t>Founded</a:t>
            </a:r>
          </a:p>
        </p:txBody>
      </p:sp>
      <p:sp>
        <p:nvSpPr>
          <p:cNvPr id="8" name="Rectangle 43"/>
          <p:cNvSpPr>
            <a:spLocks noChangeArrowheads="1"/>
          </p:cNvSpPr>
          <p:nvPr/>
        </p:nvSpPr>
        <p:spPr bwMode="auto">
          <a:xfrm>
            <a:off x="2644775" y="50927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Prototypes</a:t>
            </a:r>
          </a:p>
        </p:txBody>
      </p:sp>
      <p:sp>
        <p:nvSpPr>
          <p:cNvPr id="9" name="Rectangle 44"/>
          <p:cNvSpPr>
            <a:spLocks noChangeArrowheads="1"/>
          </p:cNvSpPr>
          <p:nvPr/>
        </p:nvSpPr>
        <p:spPr bwMode="auto">
          <a:xfrm>
            <a:off x="2637127" y="4411362"/>
            <a:ext cx="2033587"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dirty="0"/>
              <a:t>Design Services</a:t>
            </a:r>
          </a:p>
        </p:txBody>
      </p:sp>
      <p:sp>
        <p:nvSpPr>
          <p:cNvPr id="10" name="Rectangle 45"/>
          <p:cNvSpPr>
            <a:spLocks noChangeArrowheads="1"/>
          </p:cNvSpPr>
          <p:nvPr/>
        </p:nvSpPr>
        <p:spPr bwMode="auto">
          <a:xfrm>
            <a:off x="2644775" y="48641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Over-molding</a:t>
            </a:r>
          </a:p>
        </p:txBody>
      </p:sp>
      <p:sp>
        <p:nvSpPr>
          <p:cNvPr id="11" name="Rectangle 47"/>
          <p:cNvSpPr>
            <a:spLocks noChangeArrowheads="1"/>
          </p:cNvSpPr>
          <p:nvPr/>
        </p:nvSpPr>
        <p:spPr bwMode="auto">
          <a:xfrm>
            <a:off x="1063155" y="4260284"/>
            <a:ext cx="1525587" cy="198437"/>
          </a:xfrm>
          <a:prstGeom prst="rect">
            <a:avLst/>
          </a:prstGeom>
          <a:solidFill>
            <a:schemeClr val="bg1">
              <a:lumMod val="65000"/>
            </a:schemeClr>
          </a:solidFill>
          <a:ln>
            <a:headEnd/>
            <a:tailEnd/>
          </a:ln>
        </p:spPr>
        <p:style>
          <a:lnRef idx="0">
            <a:schemeClr val="accent4"/>
          </a:lnRef>
          <a:fillRef idx="3">
            <a:schemeClr val="accent4"/>
          </a:fillRef>
          <a:effectRef idx="3">
            <a:schemeClr val="accent4"/>
          </a:effectRef>
          <a:fontRef idx="minor">
            <a:schemeClr val="lt1"/>
          </a:fontRef>
        </p:style>
        <p:txBody>
          <a:bodyPr rIns="137160" anchor="ctr"/>
          <a:lstStyle/>
          <a:p>
            <a:pPr algn="r">
              <a:lnSpc>
                <a:spcPct val="90000"/>
              </a:lnSpc>
              <a:buClr>
                <a:srgbClr val="CC3300"/>
              </a:buClr>
              <a:buFont typeface="Monotype Sorts" pitchFamily="2" charset="2"/>
              <a:buNone/>
              <a:defRPr/>
            </a:pPr>
            <a:r>
              <a:rPr lang="en-US" sz="1100" b="1" i="1" dirty="0">
                <a:solidFill>
                  <a:schemeClr val="tx1"/>
                </a:solidFill>
              </a:rPr>
              <a:t>Services</a:t>
            </a:r>
            <a:r>
              <a:rPr lang="en-US" sz="1100" i="1" dirty="0">
                <a:solidFill>
                  <a:schemeClr val="tx1"/>
                </a:solidFill>
              </a:rPr>
              <a:t> </a:t>
            </a:r>
            <a:r>
              <a:rPr lang="en-US" sz="1100" b="1" i="1" dirty="0">
                <a:solidFill>
                  <a:schemeClr val="tx1"/>
                </a:solidFill>
              </a:rPr>
              <a:t>Offered</a:t>
            </a:r>
          </a:p>
        </p:txBody>
      </p:sp>
      <p:sp>
        <p:nvSpPr>
          <p:cNvPr id="12" name="Rectangle 48"/>
          <p:cNvSpPr>
            <a:spLocks noChangeArrowheads="1"/>
          </p:cNvSpPr>
          <p:nvPr/>
        </p:nvSpPr>
        <p:spPr bwMode="auto">
          <a:xfrm>
            <a:off x="2644775" y="53213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Surface Mount</a:t>
            </a:r>
          </a:p>
        </p:txBody>
      </p:sp>
      <p:sp>
        <p:nvSpPr>
          <p:cNvPr id="13" name="Rectangle 49"/>
          <p:cNvSpPr>
            <a:spLocks noChangeArrowheads="1"/>
          </p:cNvSpPr>
          <p:nvPr/>
        </p:nvSpPr>
        <p:spPr bwMode="auto">
          <a:xfrm>
            <a:off x="2644775" y="55499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PCBA and Test</a:t>
            </a:r>
          </a:p>
        </p:txBody>
      </p:sp>
      <p:sp>
        <p:nvSpPr>
          <p:cNvPr id="14" name="Rectangle 50"/>
          <p:cNvSpPr>
            <a:spLocks noChangeArrowheads="1"/>
          </p:cNvSpPr>
          <p:nvPr/>
        </p:nvSpPr>
        <p:spPr bwMode="auto">
          <a:xfrm>
            <a:off x="2644775" y="57785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Enclosures</a:t>
            </a:r>
          </a:p>
        </p:txBody>
      </p:sp>
      <p:sp>
        <p:nvSpPr>
          <p:cNvPr id="15" name="Rectangle 51"/>
          <p:cNvSpPr>
            <a:spLocks noChangeArrowheads="1"/>
          </p:cNvSpPr>
          <p:nvPr/>
        </p:nvSpPr>
        <p:spPr bwMode="auto">
          <a:xfrm>
            <a:off x="2644775" y="60071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Systems Integration</a:t>
            </a:r>
          </a:p>
        </p:txBody>
      </p:sp>
      <p:sp>
        <p:nvSpPr>
          <p:cNvPr id="16" name="Rectangle 52"/>
          <p:cNvSpPr>
            <a:spLocks noChangeArrowheads="1"/>
          </p:cNvSpPr>
          <p:nvPr/>
        </p:nvSpPr>
        <p:spPr bwMode="auto">
          <a:xfrm>
            <a:off x="2644775" y="6235700"/>
            <a:ext cx="2033588" cy="198438"/>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a:t>Global Shipping</a:t>
            </a:r>
          </a:p>
        </p:txBody>
      </p:sp>
      <p:sp>
        <p:nvSpPr>
          <p:cNvPr id="19" name="AutoShape 79"/>
          <p:cNvSpPr>
            <a:spLocks noChangeArrowheads="1"/>
          </p:cNvSpPr>
          <p:nvPr/>
        </p:nvSpPr>
        <p:spPr bwMode="auto">
          <a:xfrm>
            <a:off x="5342935" y="3353016"/>
            <a:ext cx="146050" cy="131762"/>
          </a:xfrm>
          <a:prstGeom prst="star5">
            <a:avLst/>
          </a:prstGeom>
          <a:solidFill>
            <a:srgbClr val="B20838"/>
          </a:solidFill>
          <a:ln w="12700">
            <a:noFill/>
            <a:miter lim="800000"/>
            <a:headEnd/>
            <a:tailEnd/>
          </a:ln>
          <a:effectLst/>
        </p:spPr>
        <p:txBody>
          <a:bodyPr wrap="none" anchor="ctr"/>
          <a:lstStyle/>
          <a:p>
            <a:pPr eaLnBrk="1" hangingPunct="1">
              <a:defRPr/>
            </a:pPr>
            <a:endParaRPr lang="en-US">
              <a:latin typeface="Arial" charset="0"/>
              <a:cs typeface="Arial" charset="0"/>
            </a:endParaRPr>
          </a:p>
        </p:txBody>
      </p:sp>
      <p:sp>
        <p:nvSpPr>
          <p:cNvPr id="20" name="Text Box 80"/>
          <p:cNvSpPr txBox="1">
            <a:spLocks noChangeArrowheads="1"/>
          </p:cNvSpPr>
          <p:nvPr/>
        </p:nvSpPr>
        <p:spPr bwMode="auto">
          <a:xfrm>
            <a:off x="1890100" y="5144340"/>
            <a:ext cx="60041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ja-JP" sz="900" dirty="0">
                <a:ea typeface="MS PGothic" pitchFamily="34" charset="-128"/>
              </a:rPr>
              <a:t>Current</a:t>
            </a:r>
          </a:p>
          <a:p>
            <a:pPr eaLnBrk="1" hangingPunct="1">
              <a:lnSpc>
                <a:spcPct val="90000"/>
              </a:lnSpc>
              <a:spcBef>
                <a:spcPct val="0"/>
              </a:spcBef>
              <a:buFontTx/>
              <a:buNone/>
            </a:pPr>
            <a:r>
              <a:rPr lang="en-US" altLang="ja-JP" sz="900" dirty="0">
                <a:ea typeface="MS PGothic" pitchFamily="34" charset="-128"/>
              </a:rPr>
              <a:t>Capability</a:t>
            </a:r>
          </a:p>
        </p:txBody>
      </p:sp>
      <p:sp>
        <p:nvSpPr>
          <p:cNvPr id="22" name="Text Box 82"/>
          <p:cNvSpPr txBox="1">
            <a:spLocks noChangeArrowheads="1"/>
          </p:cNvSpPr>
          <p:nvPr/>
        </p:nvSpPr>
        <p:spPr bwMode="auto">
          <a:xfrm>
            <a:off x="1890100" y="5511053"/>
            <a:ext cx="60041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ja-JP" sz="900">
                <a:ea typeface="MS PGothic" pitchFamily="34" charset="-128"/>
              </a:rPr>
              <a:t>No Current</a:t>
            </a:r>
            <a:br>
              <a:rPr lang="en-US" altLang="ja-JP" sz="900">
                <a:ea typeface="MS PGothic" pitchFamily="34" charset="-128"/>
              </a:rPr>
            </a:br>
            <a:r>
              <a:rPr lang="en-US" altLang="ja-JP" sz="900">
                <a:ea typeface="MS PGothic" pitchFamily="34" charset="-128"/>
              </a:rPr>
              <a:t>Capability</a:t>
            </a:r>
          </a:p>
        </p:txBody>
      </p:sp>
      <p:sp>
        <p:nvSpPr>
          <p:cNvPr id="23" name="Rectangle 83"/>
          <p:cNvSpPr>
            <a:spLocks noChangeArrowheads="1"/>
          </p:cNvSpPr>
          <p:nvPr/>
        </p:nvSpPr>
        <p:spPr bwMode="auto">
          <a:xfrm>
            <a:off x="1582927" y="5538040"/>
            <a:ext cx="237665" cy="151905"/>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endParaRPr lang="en-US" altLang="en-US" sz="1600">
              <a:ea typeface="MS PGothic" pitchFamily="34" charset="-128"/>
            </a:endParaRPr>
          </a:p>
        </p:txBody>
      </p:sp>
      <p:sp>
        <p:nvSpPr>
          <p:cNvPr id="24" name="Rectangle 84"/>
          <p:cNvSpPr>
            <a:spLocks noChangeArrowheads="1"/>
          </p:cNvSpPr>
          <p:nvPr/>
        </p:nvSpPr>
        <p:spPr bwMode="auto">
          <a:xfrm>
            <a:off x="1582927" y="5196728"/>
            <a:ext cx="237665" cy="1519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endParaRPr lang="en-US" sz="1600">
              <a:solidFill>
                <a:schemeClr val="tx1"/>
              </a:solidFill>
              <a:ea typeface="ＭＳ Ｐゴシック" charset="-128"/>
            </a:endParaRPr>
          </a:p>
        </p:txBody>
      </p:sp>
      <p:sp>
        <p:nvSpPr>
          <p:cNvPr id="25" name="Rectangle 85"/>
          <p:cNvSpPr>
            <a:spLocks noChangeArrowheads="1"/>
          </p:cNvSpPr>
          <p:nvPr/>
        </p:nvSpPr>
        <p:spPr bwMode="auto">
          <a:xfrm>
            <a:off x="4691363" y="4417245"/>
            <a:ext cx="365760"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en-US" b="1">
              <a:solidFill>
                <a:schemeClr val="tx1"/>
              </a:solidFill>
            </a:endParaRPr>
          </a:p>
        </p:txBody>
      </p:sp>
      <p:sp>
        <p:nvSpPr>
          <p:cNvPr id="26" name="Rectangle 86"/>
          <p:cNvSpPr>
            <a:spLocks noChangeArrowheads="1"/>
          </p:cNvSpPr>
          <p:nvPr/>
        </p:nvSpPr>
        <p:spPr bwMode="auto">
          <a:xfrm>
            <a:off x="4693231" y="4860925"/>
            <a:ext cx="365760" cy="1828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en-US" b="1">
              <a:solidFill>
                <a:schemeClr val="tx1"/>
              </a:solidFill>
            </a:endParaRPr>
          </a:p>
        </p:txBody>
      </p:sp>
      <p:sp>
        <p:nvSpPr>
          <p:cNvPr id="27" name="Rectangle 87"/>
          <p:cNvSpPr>
            <a:spLocks noChangeArrowheads="1"/>
          </p:cNvSpPr>
          <p:nvPr/>
        </p:nvSpPr>
        <p:spPr bwMode="auto">
          <a:xfrm>
            <a:off x="4686085" y="5332413"/>
            <a:ext cx="365125" cy="182562"/>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endParaRPr lang="en-US" altLang="en-US" sz="1800" b="1"/>
          </a:p>
        </p:txBody>
      </p:sp>
      <p:sp>
        <p:nvSpPr>
          <p:cNvPr id="28" name="Rectangle 88"/>
          <p:cNvSpPr>
            <a:spLocks noChangeArrowheads="1"/>
          </p:cNvSpPr>
          <p:nvPr/>
        </p:nvSpPr>
        <p:spPr bwMode="auto">
          <a:xfrm>
            <a:off x="4699601" y="5087148"/>
            <a:ext cx="365760" cy="1825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en-US" b="1">
              <a:solidFill>
                <a:schemeClr val="tx1"/>
              </a:solidFill>
            </a:endParaRPr>
          </a:p>
        </p:txBody>
      </p:sp>
      <p:sp>
        <p:nvSpPr>
          <p:cNvPr id="29" name="Rectangle 89"/>
          <p:cNvSpPr>
            <a:spLocks noChangeArrowheads="1"/>
          </p:cNvSpPr>
          <p:nvPr/>
        </p:nvSpPr>
        <p:spPr bwMode="auto">
          <a:xfrm>
            <a:off x="4684497" y="5562300"/>
            <a:ext cx="365125" cy="182562"/>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endParaRPr lang="en-US" altLang="en-US" sz="1800" b="1"/>
          </a:p>
        </p:txBody>
      </p:sp>
      <p:sp>
        <p:nvSpPr>
          <p:cNvPr id="30" name="Rectangle 90"/>
          <p:cNvSpPr>
            <a:spLocks noChangeArrowheads="1"/>
          </p:cNvSpPr>
          <p:nvPr/>
        </p:nvSpPr>
        <p:spPr bwMode="auto">
          <a:xfrm>
            <a:off x="4693251" y="5789612"/>
            <a:ext cx="365760" cy="1828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en-US" b="1">
              <a:solidFill>
                <a:schemeClr val="tx1"/>
              </a:solidFill>
            </a:endParaRPr>
          </a:p>
        </p:txBody>
      </p:sp>
      <p:sp>
        <p:nvSpPr>
          <p:cNvPr id="31" name="Rectangle 91"/>
          <p:cNvSpPr>
            <a:spLocks noChangeArrowheads="1"/>
          </p:cNvSpPr>
          <p:nvPr/>
        </p:nvSpPr>
        <p:spPr bwMode="auto">
          <a:xfrm>
            <a:off x="4684497" y="6009674"/>
            <a:ext cx="365125" cy="182563"/>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endParaRPr lang="en-US" altLang="en-US" sz="1800" b="1"/>
          </a:p>
        </p:txBody>
      </p:sp>
      <p:sp>
        <p:nvSpPr>
          <p:cNvPr id="32" name="Rectangle 92"/>
          <p:cNvSpPr>
            <a:spLocks noChangeArrowheads="1"/>
          </p:cNvSpPr>
          <p:nvPr/>
        </p:nvSpPr>
        <p:spPr bwMode="auto">
          <a:xfrm>
            <a:off x="4687887" y="6242050"/>
            <a:ext cx="365760"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b="1"/>
          </a:p>
        </p:txBody>
      </p:sp>
      <p:sp>
        <p:nvSpPr>
          <p:cNvPr id="33" name="Rectangle 93"/>
          <p:cNvSpPr>
            <a:spLocks noChangeArrowheads="1"/>
          </p:cNvSpPr>
          <p:nvPr/>
        </p:nvSpPr>
        <p:spPr bwMode="auto">
          <a:xfrm>
            <a:off x="1495987" y="2072736"/>
            <a:ext cx="1524000" cy="200025"/>
          </a:xfrm>
          <a:prstGeom prst="rect">
            <a:avLst/>
          </a:prstGeom>
          <a:solidFill>
            <a:schemeClr val="bg1">
              <a:lumMod val="65000"/>
            </a:schemeClr>
          </a:solidFill>
          <a:ln>
            <a:headEnd/>
            <a:tailEnd/>
          </a:ln>
        </p:spPr>
        <p:style>
          <a:lnRef idx="0">
            <a:schemeClr val="accent4"/>
          </a:lnRef>
          <a:fillRef idx="3">
            <a:schemeClr val="accent4"/>
          </a:fillRef>
          <a:effectRef idx="3">
            <a:schemeClr val="accent4"/>
          </a:effectRef>
          <a:fontRef idx="minor">
            <a:schemeClr val="lt1"/>
          </a:fontRef>
        </p:style>
        <p:txBody>
          <a:bodyPr rIns="137160" anchor="ctr"/>
          <a:lstStyle/>
          <a:p>
            <a:pPr algn="r">
              <a:lnSpc>
                <a:spcPct val="90000"/>
              </a:lnSpc>
              <a:buClr>
                <a:srgbClr val="CC3300"/>
              </a:buClr>
              <a:buFont typeface="Monotype Sorts" pitchFamily="2" charset="2"/>
              <a:buNone/>
              <a:defRPr/>
            </a:pPr>
            <a:r>
              <a:rPr lang="en-US" sz="1100" b="1" i="1" dirty="0">
                <a:solidFill>
                  <a:schemeClr val="tx1"/>
                </a:solidFill>
              </a:rPr>
              <a:t>Location</a:t>
            </a:r>
          </a:p>
        </p:txBody>
      </p:sp>
      <p:sp>
        <p:nvSpPr>
          <p:cNvPr id="34" name="Rectangle 54"/>
          <p:cNvSpPr>
            <a:spLocks noChangeArrowheads="1"/>
          </p:cNvSpPr>
          <p:nvPr/>
        </p:nvSpPr>
        <p:spPr bwMode="auto">
          <a:xfrm>
            <a:off x="9062550" y="74765"/>
            <a:ext cx="2759075" cy="266700"/>
          </a:xfrm>
          <a:prstGeom prst="rect">
            <a:avLst/>
          </a:prstGeom>
          <a:solidFill>
            <a:schemeClr val="bg1">
              <a:lumMod val="65000"/>
            </a:schemeClr>
          </a:solidFill>
          <a:ln>
            <a:headEnd/>
            <a:tailEnd/>
          </a:ln>
        </p:spPr>
        <p:style>
          <a:lnRef idx="0">
            <a:schemeClr val="accent4"/>
          </a:lnRef>
          <a:fillRef idx="3">
            <a:schemeClr val="accent4"/>
          </a:fillRef>
          <a:effectRef idx="3">
            <a:schemeClr val="accent4"/>
          </a:effectRef>
          <a:fontRef idx="minor">
            <a:schemeClr val="lt1"/>
          </a:fontRef>
        </p:style>
        <p:txBody>
          <a:bodyPr rIns="137160" anchor="ctr"/>
          <a:lstStyle/>
          <a:p>
            <a:pPr>
              <a:lnSpc>
                <a:spcPct val="90000"/>
              </a:lnSpc>
              <a:buClr>
                <a:srgbClr val="CC3300"/>
              </a:buClr>
              <a:buFont typeface="Monotype Sorts" pitchFamily="2" charset="2"/>
              <a:buNone/>
              <a:defRPr/>
            </a:pPr>
            <a:r>
              <a:rPr lang="en-US" sz="1100" b="1" i="1" dirty="0">
                <a:solidFill>
                  <a:schemeClr val="tx1"/>
                </a:solidFill>
              </a:rPr>
              <a:t>Site Overview: </a:t>
            </a:r>
            <a:r>
              <a:rPr lang="en-US" sz="1100" b="1" dirty="0">
                <a:solidFill>
                  <a:schemeClr val="tx1"/>
                </a:solidFill>
              </a:rPr>
              <a:t>Puerto Rico</a:t>
            </a:r>
          </a:p>
        </p:txBody>
      </p:sp>
      <p:sp>
        <p:nvSpPr>
          <p:cNvPr id="35" name="Rectangle 34"/>
          <p:cNvSpPr/>
          <p:nvPr/>
        </p:nvSpPr>
        <p:spPr>
          <a:xfrm>
            <a:off x="1836334" y="220529"/>
            <a:ext cx="5102679" cy="584775"/>
          </a:xfrm>
          <a:prstGeom prst="rect">
            <a:avLst/>
          </a:prstGeom>
          <a:noFill/>
        </p:spPr>
        <p:txBody>
          <a:bodyPr wrap="none">
            <a:spAutoFit/>
          </a:bodyPr>
          <a:lstStyle/>
          <a:p>
            <a:pP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CAPACITY &amp; CAPABILITIES</a:t>
            </a:r>
          </a:p>
        </p:txBody>
      </p:sp>
      <p:sp>
        <p:nvSpPr>
          <p:cNvPr id="36" name="Rectangle 44"/>
          <p:cNvSpPr>
            <a:spLocks noChangeArrowheads="1"/>
          </p:cNvSpPr>
          <p:nvPr/>
        </p:nvSpPr>
        <p:spPr bwMode="auto">
          <a:xfrm>
            <a:off x="2641300" y="4635200"/>
            <a:ext cx="2033587" cy="198437"/>
          </a:xfrm>
          <a:prstGeom prst="rect">
            <a:avLst/>
          </a:prstGeom>
          <a:solidFill>
            <a:schemeClr val="bg1"/>
          </a:solidFill>
          <a:ln w="12700">
            <a:solidFill>
              <a:srgbClr val="422C16"/>
            </a:solidFill>
            <a:miter lim="800000"/>
            <a:headEnd/>
            <a:tailEnd/>
          </a:ln>
        </p:spPr>
        <p:txBody>
          <a:bodyPr wrap="none" lIns="45720" rIns="4572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1" dirty="0"/>
              <a:t>Braided Assemblies</a:t>
            </a:r>
          </a:p>
        </p:txBody>
      </p:sp>
      <p:sp>
        <p:nvSpPr>
          <p:cNvPr id="37" name="Rectangle 85"/>
          <p:cNvSpPr>
            <a:spLocks noChangeArrowheads="1"/>
          </p:cNvSpPr>
          <p:nvPr/>
        </p:nvSpPr>
        <p:spPr bwMode="auto">
          <a:xfrm>
            <a:off x="4694606" y="4635200"/>
            <a:ext cx="361322" cy="1828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endParaRPr lang="en-US" b="1">
              <a:solidFill>
                <a:schemeClr val="tx1"/>
              </a:solidFill>
            </a:endParaRPr>
          </a:p>
        </p:txBody>
      </p:sp>
    </p:spTree>
    <p:extLst>
      <p:ext uri="{BB962C8B-B14F-4D97-AF65-F5344CB8AC3E}">
        <p14:creationId xmlns:p14="http://schemas.microsoft.com/office/powerpoint/2010/main" val="195584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1"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4000"/>
                            </p:stCondLst>
                            <p:childTnLst>
                              <p:par>
                                <p:cTn id="18" presetID="7"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000" fill="hold"/>
                                        <p:tgtEl>
                                          <p:spTgt spid="2"/>
                                        </p:tgtEl>
                                        <p:attrNameLst>
                                          <p:attrName>ppt_x</p:attrName>
                                        </p:attrNameLst>
                                      </p:cBhvr>
                                      <p:tavLst>
                                        <p:tav tm="0">
                                          <p:val>
                                            <p:strVal val="0-#ppt_w/2"/>
                                          </p:val>
                                        </p:tav>
                                        <p:tav tm="100000">
                                          <p:val>
                                            <p:strVal val="#ppt_x"/>
                                          </p:val>
                                        </p:tav>
                                      </p:tavLst>
                                    </p:anim>
                                    <p:anim calcmode="lin" valueType="num">
                                      <p:cBhvr additive="base">
                                        <p:cTn id="21" dur="20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6000"/>
                            </p:stCondLst>
                            <p:childTnLst>
                              <p:par>
                                <p:cTn id="47" presetID="53"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2000" fill="hold"/>
                                        <p:tgtEl>
                                          <p:spTgt spid="17"/>
                                        </p:tgtEl>
                                        <p:attrNameLst>
                                          <p:attrName>ppt_w</p:attrName>
                                        </p:attrNameLst>
                                      </p:cBhvr>
                                      <p:tavLst>
                                        <p:tav tm="0">
                                          <p:val>
                                            <p:fltVal val="0"/>
                                          </p:val>
                                        </p:tav>
                                        <p:tav tm="100000">
                                          <p:val>
                                            <p:strVal val="#ppt_w"/>
                                          </p:val>
                                        </p:tav>
                                      </p:tavLst>
                                    </p:anim>
                                    <p:anim calcmode="lin" valueType="num">
                                      <p:cBhvr>
                                        <p:cTn id="50" dur="2000" fill="hold"/>
                                        <p:tgtEl>
                                          <p:spTgt spid="17"/>
                                        </p:tgtEl>
                                        <p:attrNameLst>
                                          <p:attrName>ppt_h</p:attrName>
                                        </p:attrNameLst>
                                      </p:cBhvr>
                                      <p:tavLst>
                                        <p:tav tm="0">
                                          <p:val>
                                            <p:fltVal val="0"/>
                                          </p:val>
                                        </p:tav>
                                        <p:tav tm="100000">
                                          <p:val>
                                            <p:strVal val="#ppt_h"/>
                                          </p:val>
                                        </p:tav>
                                      </p:tavLst>
                                    </p:anim>
                                    <p:animEffect transition="in" filter="fade">
                                      <p:cBhvr>
                                        <p:cTn id="51" dur="2000"/>
                                        <p:tgtEl>
                                          <p:spTgt spid="17"/>
                                        </p:tgtEl>
                                      </p:cBhvr>
                                    </p:animEffec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9" grpId="0" animBg="1"/>
      <p:bldP spid="10" grpId="0" animBg="1"/>
      <p:bldP spid="12" grpId="0" animBg="1"/>
      <p:bldP spid="13" grpId="0" animBg="1"/>
      <p:bldP spid="14" grpId="0" animBg="1"/>
      <p:bldP spid="15" grpId="0" animBg="1"/>
      <p:bldP spid="16"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2236" y="261719"/>
            <a:ext cx="5588966"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CAPACITY &amp; CAPABILITIES</a:t>
            </a:r>
          </a:p>
        </p:txBody>
      </p:sp>
      <p:pic>
        <p:nvPicPr>
          <p:cNvPr id="3" name="Picture 2"/>
          <p:cNvPicPr>
            <a:picLocks noChangeAspect="1"/>
          </p:cNvPicPr>
          <p:nvPr/>
        </p:nvPicPr>
        <p:blipFill>
          <a:blip r:embed="rId2"/>
          <a:stretch>
            <a:fillRect/>
          </a:stretch>
        </p:blipFill>
        <p:spPr>
          <a:xfrm>
            <a:off x="2036386" y="1384300"/>
            <a:ext cx="2952750" cy="3935413"/>
          </a:xfrm>
          <a:prstGeom prst="rect">
            <a:avLst/>
          </a:prstGeom>
          <a:ln w="12700">
            <a:solidFill>
              <a:schemeClr val="tx1"/>
            </a:solidFill>
          </a:ln>
          <a:effectLst>
            <a:outerShdw blurRad="177800" dist="1270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6428999" y="2457450"/>
            <a:ext cx="4824412" cy="3617913"/>
          </a:xfrm>
          <a:prstGeom prst="rect">
            <a:avLst/>
          </a:prstGeom>
          <a:ln w="12700">
            <a:solidFill>
              <a:schemeClr val="tx1"/>
            </a:solidFill>
          </a:ln>
          <a:effectLst>
            <a:outerShdw blurRad="177800" dist="127000" dir="2700000" algn="tl" rotWithShape="0">
              <a:prstClr val="black">
                <a:alpha val="40000"/>
              </a:prstClr>
            </a:outerShdw>
          </a:effectLst>
        </p:spPr>
      </p:pic>
      <p:sp>
        <p:nvSpPr>
          <p:cNvPr id="5" name="TextBox 28"/>
          <p:cNvSpPr txBox="1">
            <a:spLocks noChangeArrowheads="1"/>
          </p:cNvSpPr>
          <p:nvPr/>
        </p:nvSpPr>
        <p:spPr bwMode="auto">
          <a:xfrm>
            <a:off x="1928436" y="5341938"/>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Braided Cable Assemblies</a:t>
            </a:r>
          </a:p>
        </p:txBody>
      </p:sp>
      <p:sp>
        <p:nvSpPr>
          <p:cNvPr id="6" name="TextBox 40"/>
          <p:cNvSpPr txBox="1">
            <a:spLocks noChangeArrowheads="1"/>
          </p:cNvSpPr>
          <p:nvPr/>
        </p:nvSpPr>
        <p:spPr bwMode="auto">
          <a:xfrm>
            <a:off x="7257674" y="208756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t>Injection Over-Molding</a:t>
            </a:r>
          </a:p>
        </p:txBody>
      </p:sp>
    </p:spTree>
    <p:extLst>
      <p:ext uri="{BB962C8B-B14F-4D97-AF65-F5344CB8AC3E}">
        <p14:creationId xmlns:p14="http://schemas.microsoft.com/office/powerpoint/2010/main" val="255899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643563" y="2103306"/>
            <a:ext cx="4330357" cy="677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ct val="50000"/>
              </a:spcBef>
              <a:buFontTx/>
              <a:buNone/>
            </a:pPr>
            <a:r>
              <a:rPr lang="en-US" altLang="en-US" sz="2000" b="1" dirty="0">
                <a:solidFill>
                  <a:schemeClr val="tx1"/>
                </a:solidFill>
                <a:latin typeface="Tahoma" panose="020B0604030504040204" pitchFamily="34" charset="0"/>
                <a:cs typeface="Tahoma" panose="020B0604030504040204" pitchFamily="34" charset="0"/>
              </a:rPr>
              <a:t>Phoenix is committed to:</a:t>
            </a:r>
          </a:p>
          <a:p>
            <a:pPr marL="457200" lvl="1" indent="0">
              <a:spcBef>
                <a:spcPct val="50000"/>
              </a:spcBef>
              <a:buFontTx/>
              <a:buNone/>
            </a:pPr>
            <a:endParaRPr lang="en-US" altLang="en-US" sz="2000" dirty="0">
              <a:solidFill>
                <a:schemeClr val="tx1"/>
              </a:solidFill>
            </a:endParaRPr>
          </a:p>
        </p:txBody>
      </p:sp>
      <p:sp>
        <p:nvSpPr>
          <p:cNvPr id="3"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 name="TextBox 7"/>
          <p:cNvSpPr txBox="1">
            <a:spLocks noChangeArrowheads="1"/>
          </p:cNvSpPr>
          <p:nvPr/>
        </p:nvSpPr>
        <p:spPr bwMode="auto">
          <a:xfrm>
            <a:off x="5643563" y="4076700"/>
            <a:ext cx="48641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1800" dirty="0">
                <a:latin typeface="Tahoma" panose="020B0604030504040204" pitchFamily="34" charset="0"/>
                <a:cs typeface="Tahoma" panose="020B0604030504040204" pitchFamily="34" charset="0"/>
              </a:rPr>
              <a:t>Regardless of volume we cater to our customers needs to deliver Quality products how they need it, when they need it and at a cost that’s competitive. </a:t>
            </a:r>
          </a:p>
        </p:txBody>
      </p:sp>
      <p:sp>
        <p:nvSpPr>
          <p:cNvPr id="5" name="TextBox 4"/>
          <p:cNvSpPr txBox="1"/>
          <p:nvPr/>
        </p:nvSpPr>
        <p:spPr>
          <a:xfrm>
            <a:off x="4487692" y="2495798"/>
            <a:ext cx="6267868" cy="107721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74320" algn="ctr" eaLnBrk="1" hangingPunct="1">
              <a:lnSpc>
                <a:spcPct val="200000"/>
              </a:lnSpc>
              <a:spcBef>
                <a:spcPts val="600"/>
              </a:spcBef>
              <a:spcAft>
                <a:spcPts val="600"/>
              </a:spcAft>
              <a:defRPr/>
            </a:pPr>
            <a:r>
              <a:rPr lang="en-US" sz="3600" b="1" i="1" dirty="0">
                <a:ln w="11430"/>
                <a:effectLst>
                  <a:outerShdw blurRad="50800" dist="39000" dir="5460000" algn="tl">
                    <a:srgbClr val="000000">
                      <a:alpha val="38000"/>
                    </a:srgbClr>
                  </a:outerShdw>
                </a:effectLst>
                <a:latin typeface="Calibri" pitchFamily="34" charset="0"/>
                <a:cs typeface="Arial" charset="0"/>
              </a:rPr>
              <a:t>“Total Customer Satisfaction”</a:t>
            </a:r>
            <a:r>
              <a:rPr lang="en-US" sz="3600" b="1" dirty="0">
                <a:ln w="11430"/>
                <a:solidFill>
                  <a:srgbClr val="B15C20"/>
                </a:solidFill>
                <a:effectLst>
                  <a:outerShdw blurRad="50800" dist="39000" dir="5460000" algn="tl">
                    <a:srgbClr val="000000">
                      <a:alpha val="38000"/>
                    </a:srgbClr>
                  </a:outerShdw>
                </a:effectLst>
                <a:latin typeface="Calibri" pitchFamily="34" charset="0"/>
                <a:cs typeface="Arial" charset="0"/>
              </a:rPr>
              <a:t>  </a:t>
            </a:r>
          </a:p>
        </p:txBody>
      </p:sp>
      <p:pic>
        <p:nvPicPr>
          <p:cNvPr id="6" name="Picture 8" descr="http://www.appian.com/blog/wp-content/uploads/2013/09/case_management_customer-servic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440" y="1898029"/>
            <a:ext cx="3326843" cy="280627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961635" y="260648"/>
            <a:ext cx="4537396"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QUALITY</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haroni" panose="02010803020104030203" pitchFamily="2" charset="-79"/>
                <a:cs typeface="Aharoni" panose="02010803020104030203" pitchFamily="2" charset="-79"/>
              </a:rPr>
              <a:t> </a:t>
            </a: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STATEMENT</a:t>
            </a:r>
          </a:p>
        </p:txBody>
      </p:sp>
    </p:spTree>
    <p:extLst>
      <p:ext uri="{BB962C8B-B14F-4D97-AF65-F5344CB8AC3E}">
        <p14:creationId xmlns:p14="http://schemas.microsoft.com/office/powerpoint/2010/main" val="33407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TextBox 7"/>
          <p:cNvSpPr txBox="1">
            <a:spLocks noChangeArrowheads="1"/>
          </p:cNvSpPr>
          <p:nvPr/>
        </p:nvSpPr>
        <p:spPr bwMode="auto">
          <a:xfrm>
            <a:off x="1577165" y="3739380"/>
            <a:ext cx="46799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 typeface="Wingdings" panose="05000000000000000000" pitchFamily="2" charset="2"/>
              <a:buChar char="§"/>
            </a:pPr>
            <a:r>
              <a:rPr lang="en-US" altLang="en-US" sz="2800" dirty="0">
                <a:latin typeface="Tahoma" panose="020B0604030504040204" pitchFamily="34" charset="0"/>
                <a:cs typeface="Tahoma" panose="020B0604030504040204" pitchFamily="34" charset="0"/>
              </a:rPr>
              <a:t>Design Critique</a:t>
            </a:r>
          </a:p>
          <a:p>
            <a:pPr eaLnBrk="1" hangingPunct="1">
              <a:lnSpc>
                <a:spcPct val="150000"/>
              </a:lnSpc>
              <a:spcBef>
                <a:spcPct val="0"/>
              </a:spcBef>
              <a:buFont typeface="Wingdings" panose="05000000000000000000" pitchFamily="2" charset="2"/>
              <a:buChar char="§"/>
            </a:pPr>
            <a:r>
              <a:rPr lang="en-US" altLang="en-US" sz="2800" dirty="0">
                <a:latin typeface="Tahoma" panose="020B0604030504040204" pitchFamily="34" charset="0"/>
                <a:cs typeface="Tahoma" panose="020B0604030504040204" pitchFamily="34" charset="0"/>
              </a:rPr>
              <a:t>Quick turnarounds</a:t>
            </a:r>
          </a:p>
          <a:p>
            <a:pPr eaLnBrk="1" hangingPunct="1">
              <a:lnSpc>
                <a:spcPct val="150000"/>
              </a:lnSpc>
              <a:spcBef>
                <a:spcPct val="0"/>
              </a:spcBef>
              <a:buFont typeface="Wingdings" panose="05000000000000000000" pitchFamily="2" charset="2"/>
              <a:buChar char="§"/>
            </a:pPr>
            <a:r>
              <a:rPr lang="en-US" altLang="en-US" sz="2800" dirty="0">
                <a:latin typeface="Tahoma" panose="020B0604030504040204" pitchFamily="34" charset="0"/>
                <a:cs typeface="Tahoma" panose="020B0604030504040204" pitchFamily="34" charset="0"/>
              </a:rPr>
              <a:t>Short Lead-Times</a:t>
            </a:r>
          </a:p>
        </p:txBody>
      </p:sp>
      <p:sp>
        <p:nvSpPr>
          <p:cNvPr id="5" name="TextBox 5"/>
          <p:cNvSpPr txBox="1">
            <a:spLocks noChangeArrowheads="1"/>
          </p:cNvSpPr>
          <p:nvPr/>
        </p:nvSpPr>
        <p:spPr bwMode="auto">
          <a:xfrm>
            <a:off x="1577165" y="1617663"/>
            <a:ext cx="9713912"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 typeface="Wingdings" panose="05000000000000000000" pitchFamily="2" charset="2"/>
              <a:buChar char="§"/>
            </a:pPr>
            <a:r>
              <a:rPr lang="en-US" altLang="en-US" sz="2800" dirty="0">
                <a:latin typeface="Tahoma" panose="020B0604030504040204" pitchFamily="34" charset="0"/>
                <a:cs typeface="Tahoma" panose="020B0604030504040204" pitchFamily="34" charset="0"/>
              </a:rPr>
              <a:t>High Mix – Low to Moderate Volume as well as High Volume</a:t>
            </a:r>
          </a:p>
          <a:p>
            <a:pPr eaLnBrk="1" hangingPunct="1">
              <a:lnSpc>
                <a:spcPct val="150000"/>
              </a:lnSpc>
              <a:spcBef>
                <a:spcPct val="0"/>
              </a:spcBef>
              <a:buFont typeface="Wingdings" panose="05000000000000000000" pitchFamily="2" charset="2"/>
              <a:buChar char="§"/>
            </a:pPr>
            <a:r>
              <a:rPr lang="en-US" altLang="en-US" sz="2800" dirty="0">
                <a:latin typeface="Tahoma" panose="020B0604030504040204" pitchFamily="34" charset="0"/>
                <a:cs typeface="Tahoma" panose="020B0604030504040204" pitchFamily="34" charset="0"/>
              </a:rPr>
              <a:t>Small to medium size locations enabling quick responses</a:t>
            </a:r>
          </a:p>
        </p:txBody>
      </p:sp>
      <p:sp>
        <p:nvSpPr>
          <p:cNvPr id="6" name="Rectangle 5"/>
          <p:cNvSpPr/>
          <p:nvPr/>
        </p:nvSpPr>
        <p:spPr>
          <a:xfrm>
            <a:off x="1890554" y="260648"/>
            <a:ext cx="3741729"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OUR STRENGTHS</a:t>
            </a:r>
          </a:p>
        </p:txBody>
      </p:sp>
      <p:pic>
        <p:nvPicPr>
          <p:cNvPr id="16" name="Picture 15">
            <a:extLst>
              <a:ext uri="{FF2B5EF4-FFF2-40B4-BE49-F238E27FC236}">
                <a16:creationId xmlns:a16="http://schemas.microsoft.com/office/drawing/2014/main" id="{B80D4EE3-BC50-4010-8075-8EA407DF906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29905" y="4423719"/>
            <a:ext cx="4061172" cy="2434281"/>
          </a:xfrm>
          <a:prstGeom prst="rect">
            <a:avLst/>
          </a:prstGeom>
        </p:spPr>
      </p:pic>
    </p:spTree>
    <p:extLst>
      <p:ext uri="{BB962C8B-B14F-4D97-AF65-F5344CB8AC3E}">
        <p14:creationId xmlns:p14="http://schemas.microsoft.com/office/powerpoint/2010/main" val="33664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5859463" y="4868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TextBox 7"/>
          <p:cNvSpPr txBox="1">
            <a:spLocks noChangeArrowheads="1"/>
          </p:cNvSpPr>
          <p:nvPr/>
        </p:nvSpPr>
        <p:spPr bwMode="auto">
          <a:xfrm>
            <a:off x="1561242" y="1269618"/>
            <a:ext cx="5040312"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Aft>
                <a:spcPts val="300"/>
              </a:spcAft>
              <a:buClr>
                <a:srgbClr val="000080"/>
              </a:buClr>
              <a:buSzPct val="130000"/>
              <a:buFontTx/>
              <a:buNone/>
            </a:pPr>
            <a:r>
              <a:rPr lang="en-US" altLang="en-US" sz="1600" dirty="0">
                <a:latin typeface="Calibri" panose="020F0502020204030204" pitchFamily="34" charset="0"/>
              </a:rPr>
              <a:t>	</a:t>
            </a:r>
            <a:r>
              <a:rPr lang="en-US" altLang="en-US" sz="1600" dirty="0">
                <a:latin typeface="Tahoma" panose="020B0604030504040204" pitchFamily="34" charset="0"/>
                <a:cs typeface="Tahoma" panose="020B0604030504040204" pitchFamily="34" charset="0"/>
              </a:rPr>
              <a:t>We realize that whenever one considers the possibility of a new supplier, no matter what the commodity, it requires learning about that supplier and their capabilities.</a:t>
            </a:r>
          </a:p>
          <a:p>
            <a:pPr eaLnBrk="1" hangingPunct="1">
              <a:lnSpc>
                <a:spcPct val="150000"/>
              </a:lnSpc>
              <a:spcAft>
                <a:spcPts val="300"/>
              </a:spcAft>
              <a:buClr>
                <a:srgbClr val="000080"/>
              </a:buClr>
              <a:buSzPct val="130000"/>
              <a:buFontTx/>
              <a:buNone/>
            </a:pPr>
            <a:r>
              <a:rPr lang="en-US" altLang="en-US" sz="1600" dirty="0">
                <a:latin typeface="Tahoma" panose="020B0604030504040204" pitchFamily="34" charset="0"/>
                <a:cs typeface="Tahoma" panose="020B0604030504040204" pitchFamily="34" charset="0"/>
              </a:rPr>
              <a:t>	Those who can most accurately relate the performance of any given supplier are their customers. </a:t>
            </a:r>
          </a:p>
          <a:p>
            <a:pPr eaLnBrk="1" hangingPunct="1">
              <a:lnSpc>
                <a:spcPct val="150000"/>
              </a:lnSpc>
              <a:spcAft>
                <a:spcPts val="300"/>
              </a:spcAft>
              <a:buClr>
                <a:srgbClr val="000080"/>
              </a:buClr>
              <a:buSzPct val="130000"/>
              <a:buFontTx/>
              <a:buNone/>
            </a:pPr>
            <a:r>
              <a:rPr lang="en-US" altLang="en-US" sz="1600" dirty="0">
                <a:latin typeface="Tahoma" panose="020B0604030504040204" pitchFamily="34" charset="0"/>
                <a:cs typeface="Tahoma" panose="020B0604030504040204" pitchFamily="34" charset="0"/>
              </a:rPr>
              <a:t>	Here we have included a few of our major customers along with contact names and phone numbers.</a:t>
            </a:r>
          </a:p>
          <a:p>
            <a:pPr eaLnBrk="1" hangingPunct="1">
              <a:lnSpc>
                <a:spcPct val="150000"/>
              </a:lnSpc>
              <a:spcAft>
                <a:spcPts val="300"/>
              </a:spcAft>
              <a:buClr>
                <a:srgbClr val="000080"/>
              </a:buClr>
              <a:buSzPct val="130000"/>
              <a:buFontTx/>
              <a:buNone/>
            </a:pPr>
            <a:r>
              <a:rPr lang="en-US" altLang="en-US" sz="1600" dirty="0">
                <a:latin typeface="Tahoma" panose="020B0604030504040204" pitchFamily="34" charset="0"/>
                <a:cs typeface="Tahoma" panose="020B0604030504040204" pitchFamily="34" charset="0"/>
              </a:rPr>
              <a:t>	Feel free to contact any of them and I’m sure that you will be more than satisfied with their approbation.</a:t>
            </a:r>
          </a:p>
        </p:txBody>
      </p:sp>
      <p:sp>
        <p:nvSpPr>
          <p:cNvPr id="4" name="Content Placeholder 6"/>
          <p:cNvSpPr txBox="1">
            <a:spLocks/>
          </p:cNvSpPr>
          <p:nvPr/>
        </p:nvSpPr>
        <p:spPr>
          <a:xfrm>
            <a:off x="7359010" y="1600200"/>
            <a:ext cx="4572639" cy="4727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80"/>
              </a:buClr>
              <a:buFontTx/>
              <a:buNone/>
              <a:defRPr/>
            </a:pPr>
            <a:endParaRPr lang="en-US" sz="1400" b="1" dirty="0">
              <a:solidFill>
                <a:srgbClr val="000080"/>
              </a:solidFill>
            </a:endParaRPr>
          </a:p>
          <a:p>
            <a:pPr marL="0" indent="0">
              <a:buClr>
                <a:srgbClr val="000080"/>
              </a:buClr>
              <a:buFontTx/>
              <a:buNone/>
              <a:defRPr/>
            </a:pPr>
            <a:endParaRPr lang="en-US" sz="1400" b="1" dirty="0">
              <a:solidFill>
                <a:srgbClr val="000080"/>
              </a:solidFill>
            </a:endParaRPr>
          </a:p>
          <a:p>
            <a:pPr marL="0" indent="0">
              <a:buClr>
                <a:srgbClr val="000080"/>
              </a:buClr>
              <a:buFontTx/>
              <a:buNone/>
              <a:defRPr/>
            </a:pPr>
            <a:r>
              <a:rPr lang="en-US" sz="1400" b="1" dirty="0">
                <a:solidFill>
                  <a:srgbClr val="000080"/>
                </a:solidFill>
              </a:rPr>
              <a:t>	</a:t>
            </a:r>
            <a:r>
              <a:rPr lang="en-US" sz="1400" i="1" dirty="0">
                <a:solidFill>
                  <a:srgbClr val="000080"/>
                </a:solidFill>
              </a:rPr>
              <a:t>           </a:t>
            </a:r>
          </a:p>
          <a:p>
            <a:pPr>
              <a:buClr>
                <a:srgbClr val="000080"/>
              </a:buClr>
              <a:buFontTx/>
              <a:buNone/>
              <a:defRPr/>
            </a:pPr>
            <a:r>
              <a:rPr lang="en-US" sz="1400" i="1" dirty="0"/>
              <a:t>	</a:t>
            </a: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Scott Dunlop</a:t>
            </a:r>
            <a:r>
              <a:rPr lang="en-US" sz="1400" b="1" i="1" dirty="0">
                <a:latin typeface="Tahoma" panose="020B0604030504040204" pitchFamily="34" charset="0"/>
                <a:ea typeface="Tahoma" panose="020B0604030504040204" pitchFamily="34" charset="0"/>
                <a:cs typeface="Tahoma" panose="020B0604030504040204" pitchFamily="34" charset="0"/>
              </a:rPr>
              <a:t>	       </a:t>
            </a: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(860) 282-5350  </a:t>
            </a:r>
          </a:p>
          <a:p>
            <a:pPr>
              <a:buClr>
                <a:srgbClr val="000080"/>
              </a:buClr>
              <a:buFontTx/>
              <a:buNone/>
              <a:defRPr/>
            </a:pP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	Marty Leach	       (860) 282-5355</a:t>
            </a:r>
          </a:p>
          <a:p>
            <a:pPr>
              <a:buClr>
                <a:srgbClr val="000080"/>
              </a:buClr>
              <a:buFont typeface="Wingdings" pitchFamily="2" charset="2"/>
              <a:buNone/>
              <a:defRPr/>
            </a:pPr>
            <a:endParaRPr lang="en-US" sz="8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000080"/>
              </a:buClr>
              <a:buFont typeface="Wingdings" pitchFamily="2" charset="2"/>
              <a:buNone/>
              <a:defRPr/>
            </a:pPr>
            <a:endPar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000080"/>
              </a:buClr>
              <a:buFont typeface="Wingdings" pitchFamily="2" charset="2"/>
              <a:buNone/>
              <a:defRPr/>
            </a:pP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	Joyce Fernandez 	       (787) 609-6198 </a:t>
            </a:r>
            <a:r>
              <a:rPr lang="en-US" sz="1100" b="1" i="1" dirty="0">
                <a:solidFill>
                  <a:schemeClr val="tx1"/>
                </a:solidFill>
                <a:latin typeface="Tahoma" panose="020B0604030504040204" pitchFamily="34" charset="0"/>
                <a:ea typeface="Tahoma" panose="020B0604030504040204" pitchFamily="34" charset="0"/>
                <a:cs typeface="Tahoma" panose="020B0604030504040204" pitchFamily="34" charset="0"/>
              </a:rPr>
              <a:t>ext. 1009</a:t>
            </a:r>
            <a:endParaRPr lang="en-US" sz="800" i="1" dirty="0">
              <a:solidFill>
                <a:schemeClr val="tx1"/>
              </a:solidFill>
              <a:effectLst>
                <a:outerShdw blurRad="38100" dist="38100" dir="2700000" algn="tl">
                  <a:srgbClr val="000000">
                    <a:alpha val="43137"/>
                  </a:srgbClr>
                </a:outerShdw>
              </a:effectLst>
            </a:endParaRPr>
          </a:p>
          <a:p>
            <a:pPr>
              <a:buClr>
                <a:srgbClr val="000080"/>
              </a:buClr>
              <a:buFont typeface="Wingdings" pitchFamily="2" charset="2"/>
              <a:buNone/>
              <a:defRPr/>
            </a:pPr>
            <a:endParaRPr lang="en-US" sz="800" i="1" dirty="0">
              <a:solidFill>
                <a:schemeClr val="tx1"/>
              </a:solidFill>
              <a:effectLst>
                <a:outerShdw blurRad="38100" dist="38100" dir="2700000" algn="tl">
                  <a:srgbClr val="000000">
                    <a:alpha val="43137"/>
                  </a:srgbClr>
                </a:outerShdw>
              </a:effectLst>
            </a:endParaRPr>
          </a:p>
          <a:p>
            <a:pPr>
              <a:buClr>
                <a:srgbClr val="000080"/>
              </a:buClr>
              <a:buFont typeface="Wingdings" pitchFamily="2" charset="2"/>
              <a:buNone/>
              <a:defRPr/>
            </a:pPr>
            <a:endParaRPr lang="en-US" sz="800" i="1" dirty="0">
              <a:solidFill>
                <a:schemeClr val="tx1"/>
              </a:solidFill>
              <a:effectLst>
                <a:outerShdw blurRad="38100" dist="38100" dir="2700000" algn="tl">
                  <a:srgbClr val="000000">
                    <a:alpha val="43137"/>
                  </a:srgbClr>
                </a:outerShdw>
              </a:effectLst>
            </a:endParaRPr>
          </a:p>
          <a:p>
            <a:pPr>
              <a:buClr>
                <a:srgbClr val="000080"/>
              </a:buClr>
              <a:buFont typeface="Wingdings" pitchFamily="2" charset="2"/>
              <a:buNone/>
              <a:defRPr/>
            </a:pPr>
            <a:r>
              <a:rPr lang="en-US" sz="1400" i="1" dirty="0">
                <a:solidFill>
                  <a:schemeClr val="tx1"/>
                </a:solidFill>
              </a:rPr>
              <a:t>	</a:t>
            </a: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José J. Figueroa 	       (787) 881-3640</a:t>
            </a:r>
          </a:p>
          <a:p>
            <a:pPr marL="0" indent="0">
              <a:buClr>
                <a:srgbClr val="000080"/>
              </a:buClr>
              <a:buFontTx/>
              <a:buNone/>
              <a:defRPr/>
            </a:pPr>
            <a:endParaRPr lang="en-US" sz="8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Clr>
                <a:srgbClr val="000080"/>
              </a:buClr>
              <a:buFontTx/>
              <a:buNone/>
              <a:defRPr/>
            </a:pPr>
            <a:endParaRPr lang="en-US" sz="8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Clr>
                <a:srgbClr val="000080"/>
              </a:buClr>
              <a:buFontTx/>
              <a:buNone/>
              <a:defRPr/>
            </a:pP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    Jennifer </a:t>
            </a:r>
            <a:r>
              <a:rPr lang="en-US" sz="1400" b="1" i="1" dirty="0" err="1">
                <a:solidFill>
                  <a:schemeClr val="tx1"/>
                </a:solidFill>
                <a:latin typeface="Tahoma" panose="020B0604030504040204" pitchFamily="34" charset="0"/>
                <a:ea typeface="Tahoma" panose="020B0604030504040204" pitchFamily="34" charset="0"/>
                <a:cs typeface="Tahoma" panose="020B0604030504040204" pitchFamily="34" charset="0"/>
              </a:rPr>
              <a:t>Rurup</a:t>
            </a:r>
            <a:r>
              <a:rPr lang="en-US" sz="1400" b="1" i="1" dirty="0">
                <a:solidFill>
                  <a:schemeClr val="tx1"/>
                </a:solidFill>
                <a:latin typeface="Tahoma" panose="020B0604030504040204" pitchFamily="34" charset="0"/>
                <a:ea typeface="Tahoma" panose="020B0604030504040204" pitchFamily="34" charset="0"/>
                <a:cs typeface="Tahoma" panose="020B0604030504040204" pitchFamily="34" charset="0"/>
              </a:rPr>
              <a:t>	        (303) 539-4947</a:t>
            </a:r>
          </a:p>
          <a:p>
            <a:pPr>
              <a:buClr>
                <a:srgbClr val="000080"/>
              </a:buClr>
              <a:buFont typeface="Wingdings" pitchFamily="2" charset="2"/>
              <a:buNone/>
              <a:defRPr/>
            </a:pPr>
            <a:endParaRPr lang="en-US" sz="1400" b="1" i="1" dirty="0">
              <a:solidFill>
                <a:srgbClr val="660033"/>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802858" y="332656"/>
            <a:ext cx="5617628" cy="584775"/>
          </a:xfrm>
          <a:prstGeom prst="rect">
            <a:avLst/>
          </a:prstGeom>
          <a:noFill/>
        </p:spPr>
        <p:txBody>
          <a:bodyPr wrap="none">
            <a:spAutoFit/>
          </a:bodyPr>
          <a:lstStyle/>
          <a:p>
            <a:pPr algn="ctr" eaLnBrk="1" hangingPunct="1">
              <a:defRPr/>
            </a:pPr>
            <a:r>
              <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haroni" panose="02010803020104030203" pitchFamily="2" charset="-79"/>
                <a:cs typeface="Aharoni" panose="02010803020104030203" pitchFamily="2" charset="-79"/>
              </a:rPr>
              <a:t>CUSTOMER SATISFACTION</a:t>
            </a:r>
          </a:p>
        </p:txBody>
      </p:sp>
      <p:sp>
        <p:nvSpPr>
          <p:cNvPr id="6" name="Rectangle 5"/>
          <p:cNvSpPr/>
          <p:nvPr/>
        </p:nvSpPr>
        <p:spPr>
          <a:xfrm>
            <a:off x="7337991" y="2176500"/>
            <a:ext cx="1922321" cy="40011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effectLst>
                  <a:outerShdw blurRad="50800" dist="39000" dir="5460000" algn="tl">
                    <a:srgbClr val="000000">
                      <a:alpha val="38000"/>
                    </a:srgbClr>
                  </a:outerShdw>
                </a:effectLst>
              </a:rPr>
              <a:t>IMS (Anixter)</a:t>
            </a:r>
          </a:p>
        </p:txBody>
      </p:sp>
      <p:sp>
        <p:nvSpPr>
          <p:cNvPr id="7" name="Rectangle 6"/>
          <p:cNvSpPr/>
          <p:nvPr/>
        </p:nvSpPr>
        <p:spPr>
          <a:xfrm>
            <a:off x="7422270" y="3368799"/>
            <a:ext cx="2069414"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effectLst>
                  <a:outerShdw blurRad="50800" dist="39000" dir="5460000" algn="tl">
                    <a:srgbClr val="000000">
                      <a:alpha val="38000"/>
                    </a:srgbClr>
                  </a:outerShdw>
                </a:effectLst>
              </a:rPr>
              <a:t>MHL Custom Inc.</a:t>
            </a:r>
          </a:p>
        </p:txBody>
      </p:sp>
      <p:sp>
        <p:nvSpPr>
          <p:cNvPr id="8" name="Rectangle 7"/>
          <p:cNvSpPr/>
          <p:nvPr/>
        </p:nvSpPr>
        <p:spPr>
          <a:xfrm>
            <a:off x="7451470" y="4200245"/>
            <a:ext cx="2847386"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000" b="1" dirty="0">
                <a:ln w="11430"/>
                <a:effectLst>
                  <a:outerShdw blurRad="50800" dist="39000" dir="5460000" algn="tl">
                    <a:srgbClr val="000000">
                      <a:alpha val="38000"/>
                    </a:srgbClr>
                  </a:outerShdw>
                </a:effectLst>
              </a:rPr>
              <a:t>Eaton Corp.</a:t>
            </a:r>
          </a:p>
        </p:txBody>
      </p:sp>
      <p:sp>
        <p:nvSpPr>
          <p:cNvPr id="9" name="Rectangle 8"/>
          <p:cNvSpPr/>
          <p:nvPr/>
        </p:nvSpPr>
        <p:spPr>
          <a:xfrm>
            <a:off x="7429981" y="5007165"/>
            <a:ext cx="1329210"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effectLst>
                  <a:outerShdw blurRad="50800" dist="39000" dir="5460000" algn="tl">
                    <a:srgbClr val="000000">
                      <a:alpha val="38000"/>
                    </a:srgbClr>
                  </a:outerShdw>
                </a:effectLst>
              </a:rPr>
              <a:t>Microsemi</a:t>
            </a:r>
          </a:p>
        </p:txBody>
      </p:sp>
      <p:sp>
        <p:nvSpPr>
          <p:cNvPr id="10" name="Rectangle 9"/>
          <p:cNvSpPr/>
          <p:nvPr/>
        </p:nvSpPr>
        <p:spPr>
          <a:xfrm>
            <a:off x="7562684" y="1556792"/>
            <a:ext cx="2592826"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n-US" sz="2400" b="1" dirty="0">
                <a:ln w="11430"/>
                <a:effectLst>
                  <a:outerShdw blurRad="80000" dist="40000" dir="5040000" algn="tl">
                    <a:srgbClr val="000000">
                      <a:alpha val="30000"/>
                    </a:srgbClr>
                  </a:outerShdw>
                </a:effectLst>
                <a:latin typeface="Calibri" pitchFamily="34" charset="0"/>
              </a:rPr>
              <a:t>Customer</a:t>
            </a:r>
            <a:r>
              <a:rPr lang="en-US" sz="2400" b="1" dirty="0">
                <a:ln w="11430"/>
                <a:solidFill>
                  <a:srgbClr val="080808"/>
                </a:solidFill>
                <a:effectLst>
                  <a:outerShdw blurRad="80000" dist="40000" dir="5040000" algn="tl">
                    <a:srgbClr val="000000">
                      <a:alpha val="30000"/>
                    </a:srgbClr>
                  </a:outerShdw>
                </a:effectLst>
                <a:latin typeface="Calibri" pitchFamily="34" charset="0"/>
              </a:rPr>
              <a:t> </a:t>
            </a:r>
            <a:r>
              <a:rPr lang="en-US" sz="2400" b="1" dirty="0">
                <a:ln w="11430"/>
                <a:effectLst>
                  <a:outerShdw blurRad="80000" dist="40000" dir="5040000" algn="tl">
                    <a:srgbClr val="000000">
                      <a:alpha val="30000"/>
                    </a:srgbClr>
                  </a:outerShdw>
                </a:effectLst>
                <a:latin typeface="Calibri" pitchFamily="34" charset="0"/>
              </a:rPr>
              <a:t>Contacts</a:t>
            </a:r>
            <a:endParaRPr lang="en-US" sz="2400" b="1" dirty="0">
              <a:ln w="11430"/>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944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30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2000"/>
                                        <p:tgtEl>
                                          <p:spTgt spid="4">
                                            <p:txEl>
                                              <p:pRg st="3" end="3"/>
                                            </p:txEl>
                                          </p:spTgt>
                                        </p:tgtEl>
                                      </p:cBhvr>
                                    </p:animEffect>
                                  </p:childTnLst>
                                </p:cTn>
                              </p:par>
                            </p:childTnLst>
                          </p:cTn>
                        </p:par>
                        <p:par>
                          <p:cTn id="12" fill="hold">
                            <p:stCondLst>
                              <p:cond delay="43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2000"/>
                                        <p:tgtEl>
                                          <p:spTgt spid="4">
                                            <p:txEl>
                                              <p:pRg st="4" end="4"/>
                                            </p:txEl>
                                          </p:spTgt>
                                        </p:tgtEl>
                                      </p:cBhvr>
                                    </p:animEffect>
                                  </p:childTnLst>
                                </p:cTn>
                              </p:par>
                            </p:childTnLst>
                          </p:cTn>
                        </p:par>
                        <p:par>
                          <p:cTn id="16" fill="hold">
                            <p:stCondLst>
                              <p:cond delay="6300"/>
                            </p:stCondLst>
                            <p:childTnLst>
                              <p:par>
                                <p:cTn id="17" presetID="10" presetClass="entr" presetSubtype="0" fill="hold" grpId="0" nodeType="after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childTnLst>
                          </p:cTn>
                        </p:par>
                        <p:par>
                          <p:cTn id="20" fill="hold">
                            <p:stCondLst>
                              <p:cond delay="8300"/>
                            </p:stCondLst>
                            <p:childTnLst>
                              <p:par>
                                <p:cTn id="21" presetID="10" presetClass="entr" presetSubtype="0" fill="hold" grpId="0" nodeType="after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2000"/>
                                        <p:tgtEl>
                                          <p:spTgt spid="4">
                                            <p:txEl>
                                              <p:pRg st="10" end="10"/>
                                            </p:txEl>
                                          </p:spTgt>
                                        </p:tgtEl>
                                      </p:cBhvr>
                                    </p:animEffect>
                                  </p:childTnLst>
                                </p:cTn>
                              </p:par>
                            </p:childTnLst>
                          </p:cTn>
                        </p:par>
                        <p:par>
                          <p:cTn id="24" fill="hold">
                            <p:stCondLst>
                              <p:cond delay="10300"/>
                            </p:stCondLst>
                            <p:childTnLst>
                              <p:par>
                                <p:cTn id="25" presetID="10" presetClass="entr" presetSubtype="0" fill="hold" grpId="0" nodeType="after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fade">
                                      <p:cBhvr>
                                        <p:cTn id="27"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1348</TotalTime>
  <Words>704</Words>
  <Application>Microsoft Office PowerPoint</Application>
  <PresentationFormat>Widescreen</PresentationFormat>
  <Paragraphs>161</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Aharoni</vt:lpstr>
      <vt:lpstr>Arial</vt:lpstr>
      <vt:lpstr>Arial Narrow</vt:lpstr>
      <vt:lpstr>Calibri</vt:lpstr>
      <vt:lpstr>Century</vt:lpstr>
      <vt:lpstr>Corbel</vt:lpstr>
      <vt:lpstr>Monotype Sorts</vt:lpstr>
      <vt:lpstr>Tahoma</vt:lpstr>
      <vt:lpstr>Wingdings</vt:lpstr>
      <vt:lpstr>Wingdings 2</vt:lpstr>
      <vt:lpstr>Parallax</vt:lpstr>
      <vt:lpstr>PHOENIX CABLES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 CABLES INC.</dc:title>
  <dc:creator>Jack Williams</dc:creator>
  <cp:lastModifiedBy>Jack Williams</cp:lastModifiedBy>
  <cp:revision>68</cp:revision>
  <dcterms:created xsi:type="dcterms:W3CDTF">2016-02-16T21:14:20Z</dcterms:created>
  <dcterms:modified xsi:type="dcterms:W3CDTF">2022-07-18T18:07:08Z</dcterms:modified>
</cp:coreProperties>
</file>